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Default Extension="doc" ContentType="application/msword"/>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8"/>
  </p:notesMasterIdLst>
  <p:handoutMasterIdLst>
    <p:handoutMasterId r:id="rId39"/>
  </p:handoutMasterIdLst>
  <p:sldIdLst>
    <p:sldId id="451" r:id="rId2"/>
    <p:sldId id="354" r:id="rId3"/>
    <p:sldId id="366" r:id="rId4"/>
    <p:sldId id="364" r:id="rId5"/>
    <p:sldId id="382" r:id="rId6"/>
    <p:sldId id="429" r:id="rId7"/>
    <p:sldId id="362" r:id="rId8"/>
    <p:sldId id="396" r:id="rId9"/>
    <p:sldId id="443" r:id="rId10"/>
    <p:sldId id="437" r:id="rId11"/>
    <p:sldId id="449" r:id="rId12"/>
    <p:sldId id="450" r:id="rId13"/>
    <p:sldId id="448" r:id="rId14"/>
    <p:sldId id="438" r:id="rId15"/>
    <p:sldId id="439" r:id="rId16"/>
    <p:sldId id="446" r:id="rId17"/>
    <p:sldId id="423" r:id="rId18"/>
    <p:sldId id="434" r:id="rId19"/>
    <p:sldId id="435" r:id="rId20"/>
    <p:sldId id="436" r:id="rId21"/>
    <p:sldId id="421" r:id="rId22"/>
    <p:sldId id="324" r:id="rId23"/>
    <p:sldId id="406" r:id="rId24"/>
    <p:sldId id="404" r:id="rId25"/>
    <p:sldId id="405" r:id="rId26"/>
    <p:sldId id="328" r:id="rId27"/>
    <p:sldId id="395" r:id="rId28"/>
    <p:sldId id="416" r:id="rId29"/>
    <p:sldId id="445" r:id="rId30"/>
    <p:sldId id="414" r:id="rId31"/>
    <p:sldId id="338" r:id="rId32"/>
    <p:sldId id="341" r:id="rId33"/>
    <p:sldId id="340" r:id="rId34"/>
    <p:sldId id="411" r:id="rId35"/>
    <p:sldId id="412" r:id="rId36"/>
    <p:sldId id="441" r:id="rId37"/>
  </p:sldIdLst>
  <p:sldSz cx="13003213" cy="9756775"/>
  <p:notesSz cx="6858000" cy="9144000"/>
  <p:defaultTextStyle>
    <a:defPPr>
      <a:defRPr lang="en-AU"/>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FF"/>
    <a:srgbClr val="4B4B4B"/>
    <a:srgbClr val="004080"/>
    <a:srgbClr val="800000"/>
    <a:srgbClr val="FFFF00"/>
    <a:srgbClr val="FF0080"/>
    <a:srgbClr val="FB782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16" autoAdjust="0"/>
    <p:restoredTop sz="69790" autoAdjust="0"/>
  </p:normalViewPr>
  <p:slideViewPr>
    <p:cSldViewPr>
      <p:cViewPr varScale="1">
        <p:scale>
          <a:sx n="37" d="100"/>
          <a:sy n="37" d="100"/>
        </p:scale>
        <p:origin x="-1740" y="-84"/>
      </p:cViewPr>
      <p:guideLst>
        <p:guide orient="horz" pos="3072"/>
        <p:guide pos="409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0" d="100"/>
          <a:sy n="60" d="100"/>
        </p:scale>
        <p:origin x="-2490"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7008D7-290D-47BB-948D-0FA0DC56978B}"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AU"/>
        </a:p>
      </dgm:t>
    </dgm:pt>
    <dgm:pt modelId="{1AA9E240-7B62-4988-A9F6-8DE082189C92}">
      <dgm:prSet custT="1"/>
      <dgm:spPr>
        <a:solidFill>
          <a:srgbClr val="CC66FF"/>
        </a:solidFill>
      </dgm:spPr>
      <dgm:t>
        <a:bodyPr/>
        <a:lstStyle/>
        <a:p>
          <a:r>
            <a:rPr lang="en-AU" sz="2400" b="1" dirty="0" smtClean="0">
              <a:solidFill>
                <a:schemeClr val="bg1"/>
              </a:solidFill>
            </a:rPr>
            <a:t>Who is the particular audience for this piece of writing? –  </a:t>
          </a:r>
          <a:r>
            <a:rPr lang="en-AU" sz="2400" b="1" dirty="0" err="1" smtClean="0">
              <a:solidFill>
                <a:schemeClr val="bg1"/>
              </a:solidFill>
            </a:rPr>
            <a:t>eg</a:t>
          </a:r>
          <a:r>
            <a:rPr lang="en-AU" sz="2400" b="1" dirty="0" smtClean="0">
              <a:solidFill>
                <a:schemeClr val="bg1"/>
              </a:solidFill>
            </a:rPr>
            <a:t>:  age, gender, interests</a:t>
          </a:r>
          <a:endParaRPr lang="en-AU" sz="2400" b="1" dirty="0">
            <a:solidFill>
              <a:schemeClr val="bg1"/>
            </a:solidFill>
          </a:endParaRPr>
        </a:p>
      </dgm:t>
    </dgm:pt>
    <dgm:pt modelId="{A3B99068-5006-4D1C-9610-51A3C130B5A8}" type="parTrans" cxnId="{789F7A56-E276-4521-9473-73BCE5EBCDC4}">
      <dgm:prSet/>
      <dgm:spPr/>
      <dgm:t>
        <a:bodyPr/>
        <a:lstStyle/>
        <a:p>
          <a:endParaRPr lang="en-AU"/>
        </a:p>
      </dgm:t>
    </dgm:pt>
    <dgm:pt modelId="{2EE856A4-1764-4B90-B19C-9AE830E25A7A}" type="sibTrans" cxnId="{789F7A56-E276-4521-9473-73BCE5EBCDC4}">
      <dgm:prSet/>
      <dgm:spPr>
        <a:ln>
          <a:solidFill>
            <a:schemeClr val="tx1"/>
          </a:solidFill>
        </a:ln>
      </dgm:spPr>
      <dgm:t>
        <a:bodyPr/>
        <a:lstStyle/>
        <a:p>
          <a:endParaRPr lang="en-AU"/>
        </a:p>
      </dgm:t>
    </dgm:pt>
    <dgm:pt modelId="{B1141459-4B3B-4E33-ABE0-63FDA825A14F}">
      <dgm:prSet custT="1"/>
      <dgm:spPr>
        <a:solidFill>
          <a:srgbClr val="CC66FF"/>
        </a:solidFill>
      </dgm:spPr>
      <dgm:t>
        <a:bodyPr/>
        <a:lstStyle/>
        <a:p>
          <a:r>
            <a:rPr lang="en-AU" sz="2400" b="1" dirty="0" smtClean="0">
              <a:solidFill>
                <a:schemeClr val="bg1"/>
              </a:solidFill>
            </a:rPr>
            <a:t>What does the audience already know?</a:t>
          </a:r>
          <a:endParaRPr lang="en-AU" sz="2400" b="1" dirty="0">
            <a:solidFill>
              <a:schemeClr val="bg1"/>
            </a:solidFill>
          </a:endParaRPr>
        </a:p>
      </dgm:t>
    </dgm:pt>
    <dgm:pt modelId="{76CDB6D4-F6DC-4591-83C6-98449234181F}" type="parTrans" cxnId="{6123E30E-07E5-4251-B711-D479754BA203}">
      <dgm:prSet/>
      <dgm:spPr/>
      <dgm:t>
        <a:bodyPr/>
        <a:lstStyle/>
        <a:p>
          <a:endParaRPr lang="en-AU"/>
        </a:p>
      </dgm:t>
    </dgm:pt>
    <dgm:pt modelId="{81F4C788-34E1-4000-BEDA-4E9F074B7ECF}" type="sibTrans" cxnId="{6123E30E-07E5-4251-B711-D479754BA203}">
      <dgm:prSet/>
      <dgm:spPr>
        <a:ln>
          <a:solidFill>
            <a:schemeClr val="tx1"/>
          </a:solidFill>
        </a:ln>
      </dgm:spPr>
      <dgm:t>
        <a:bodyPr/>
        <a:lstStyle/>
        <a:p>
          <a:endParaRPr lang="en-AU"/>
        </a:p>
      </dgm:t>
    </dgm:pt>
    <dgm:pt modelId="{639ADF0B-5226-48B3-81F1-3EE259C07859}">
      <dgm:prSet custT="1"/>
      <dgm:spPr>
        <a:solidFill>
          <a:srgbClr val="CC66FF"/>
        </a:solidFill>
      </dgm:spPr>
      <dgm:t>
        <a:bodyPr/>
        <a:lstStyle/>
        <a:p>
          <a:r>
            <a:rPr lang="en-AU" sz="2400" b="1" dirty="0" smtClean="0">
              <a:solidFill>
                <a:schemeClr val="bg1"/>
              </a:solidFill>
            </a:rPr>
            <a:t>What</a:t>
          </a:r>
          <a:r>
            <a:rPr lang="en-AU" sz="2400" b="1" baseline="0" dirty="0" smtClean="0">
              <a:solidFill>
                <a:schemeClr val="bg1"/>
              </a:solidFill>
            </a:rPr>
            <a:t> will my audience expect to see in the text?</a:t>
          </a:r>
          <a:endParaRPr lang="en-AU" sz="2400" b="1" dirty="0">
            <a:solidFill>
              <a:schemeClr val="bg1"/>
            </a:solidFill>
          </a:endParaRPr>
        </a:p>
      </dgm:t>
    </dgm:pt>
    <dgm:pt modelId="{B76A4DA7-05E9-49C9-A8FE-44DB7080FE0E}" type="parTrans" cxnId="{FB83B51D-3BEE-490F-A479-13813FB1FA37}">
      <dgm:prSet/>
      <dgm:spPr/>
      <dgm:t>
        <a:bodyPr/>
        <a:lstStyle/>
        <a:p>
          <a:endParaRPr lang="en-AU"/>
        </a:p>
      </dgm:t>
    </dgm:pt>
    <dgm:pt modelId="{969C61A6-B1BE-47E2-BC91-3B209CEA5F3D}" type="sibTrans" cxnId="{FB83B51D-3BEE-490F-A479-13813FB1FA37}">
      <dgm:prSet/>
      <dgm:spPr>
        <a:ln>
          <a:solidFill>
            <a:schemeClr val="tx1"/>
          </a:solidFill>
        </a:ln>
      </dgm:spPr>
      <dgm:t>
        <a:bodyPr/>
        <a:lstStyle/>
        <a:p>
          <a:endParaRPr lang="en-AU"/>
        </a:p>
      </dgm:t>
    </dgm:pt>
    <dgm:pt modelId="{E33727BC-21D1-4E6B-BD1A-2D4906646574}">
      <dgm:prSet/>
      <dgm:spPr>
        <a:solidFill>
          <a:srgbClr val="CC66FF"/>
        </a:solidFill>
      </dgm:spPr>
      <dgm:t>
        <a:bodyPr/>
        <a:lstStyle/>
        <a:p>
          <a:r>
            <a:rPr lang="en-AU" b="1" dirty="0" smtClean="0">
              <a:solidFill>
                <a:schemeClr val="bg1"/>
              </a:solidFill>
            </a:rPr>
            <a:t>Why am I writing this text?</a:t>
          </a:r>
          <a:endParaRPr lang="en-AU" b="1" dirty="0">
            <a:solidFill>
              <a:schemeClr val="bg1"/>
            </a:solidFill>
          </a:endParaRPr>
        </a:p>
      </dgm:t>
    </dgm:pt>
    <dgm:pt modelId="{29E2A88C-C675-4028-BAA1-F1D216F3289B}" type="parTrans" cxnId="{3F6C5636-9314-4F17-9160-4E735ED61E12}">
      <dgm:prSet/>
      <dgm:spPr/>
      <dgm:t>
        <a:bodyPr/>
        <a:lstStyle/>
        <a:p>
          <a:endParaRPr lang="en-AU"/>
        </a:p>
      </dgm:t>
    </dgm:pt>
    <dgm:pt modelId="{C4C08A9B-1F0C-4E5D-8156-F7D6F9753721}" type="sibTrans" cxnId="{3F6C5636-9314-4F17-9160-4E735ED61E12}">
      <dgm:prSet/>
      <dgm:spPr>
        <a:ln>
          <a:solidFill>
            <a:schemeClr val="tx1"/>
          </a:solidFill>
        </a:ln>
      </dgm:spPr>
      <dgm:t>
        <a:bodyPr/>
        <a:lstStyle/>
        <a:p>
          <a:endParaRPr lang="en-AU"/>
        </a:p>
      </dgm:t>
    </dgm:pt>
    <dgm:pt modelId="{1D5E6F5F-B8D3-4BA2-86D7-2176C89D8DA1}">
      <dgm:prSet/>
      <dgm:spPr>
        <a:solidFill>
          <a:srgbClr val="CC66FF"/>
        </a:solidFill>
      </dgm:spPr>
      <dgm:t>
        <a:bodyPr/>
        <a:lstStyle/>
        <a:p>
          <a:r>
            <a:rPr lang="en-AU" b="1" dirty="0" smtClean="0">
              <a:solidFill>
                <a:schemeClr val="bg1"/>
              </a:solidFill>
            </a:rPr>
            <a:t>How will I publish this text in a way which best suits my audience and purpose?</a:t>
          </a:r>
          <a:endParaRPr lang="en-AU" b="1" dirty="0">
            <a:solidFill>
              <a:schemeClr val="bg1"/>
            </a:solidFill>
          </a:endParaRPr>
        </a:p>
      </dgm:t>
    </dgm:pt>
    <dgm:pt modelId="{1915C4DB-F1FB-4BB8-9F27-79FF0673AD89}" type="parTrans" cxnId="{C2E920F9-0176-4A6E-AF00-98677ADDF76D}">
      <dgm:prSet/>
      <dgm:spPr/>
      <dgm:t>
        <a:bodyPr/>
        <a:lstStyle/>
        <a:p>
          <a:endParaRPr lang="en-AU"/>
        </a:p>
      </dgm:t>
    </dgm:pt>
    <dgm:pt modelId="{7F217D0C-8BDB-4D91-8E7C-EC408EDF4FFA}" type="sibTrans" cxnId="{C2E920F9-0176-4A6E-AF00-98677ADDF76D}">
      <dgm:prSet/>
      <dgm:spPr>
        <a:ln>
          <a:solidFill>
            <a:schemeClr val="tx1"/>
          </a:solidFill>
        </a:ln>
      </dgm:spPr>
      <dgm:t>
        <a:bodyPr/>
        <a:lstStyle/>
        <a:p>
          <a:endParaRPr lang="en-AU"/>
        </a:p>
      </dgm:t>
    </dgm:pt>
    <dgm:pt modelId="{CC1892A0-8458-4F01-A38D-14AA0B0A75DE}">
      <dgm:prSet/>
      <dgm:spPr>
        <a:solidFill>
          <a:srgbClr val="CC66FF"/>
        </a:solidFill>
      </dgm:spPr>
      <dgm:t>
        <a:bodyPr/>
        <a:lstStyle/>
        <a:p>
          <a:r>
            <a:rPr lang="en-AU" b="1" dirty="0" smtClean="0">
              <a:solidFill>
                <a:schemeClr val="bg1"/>
              </a:solidFill>
            </a:rPr>
            <a:t>What will I do to appeal to my audience?</a:t>
          </a:r>
          <a:endParaRPr lang="en-AU" b="1" dirty="0">
            <a:solidFill>
              <a:schemeClr val="bg1"/>
            </a:solidFill>
          </a:endParaRPr>
        </a:p>
      </dgm:t>
    </dgm:pt>
    <dgm:pt modelId="{ABF7A26B-1F2F-45CE-B076-D67A25144E42}" type="parTrans" cxnId="{582ACB21-9885-4D80-AA6D-C9DE5D192040}">
      <dgm:prSet/>
      <dgm:spPr/>
      <dgm:t>
        <a:bodyPr/>
        <a:lstStyle/>
        <a:p>
          <a:endParaRPr lang="en-AU"/>
        </a:p>
      </dgm:t>
    </dgm:pt>
    <dgm:pt modelId="{587003E8-A8E0-4599-89FA-052D600965D5}" type="sibTrans" cxnId="{582ACB21-9885-4D80-AA6D-C9DE5D192040}">
      <dgm:prSet/>
      <dgm:spPr>
        <a:ln>
          <a:solidFill>
            <a:schemeClr val="tx1"/>
          </a:solidFill>
        </a:ln>
      </dgm:spPr>
      <dgm:t>
        <a:bodyPr/>
        <a:lstStyle/>
        <a:p>
          <a:endParaRPr lang="en-AU">
            <a:solidFill>
              <a:srgbClr val="4B4B4B"/>
            </a:solidFill>
          </a:endParaRPr>
        </a:p>
      </dgm:t>
    </dgm:pt>
    <dgm:pt modelId="{CF78043E-EA85-46C5-A630-A0BCA1AB6B04}" type="pres">
      <dgm:prSet presAssocID="{027008D7-290D-47BB-948D-0FA0DC56978B}" presName="cycle" presStyleCnt="0">
        <dgm:presLayoutVars>
          <dgm:dir/>
          <dgm:resizeHandles val="exact"/>
        </dgm:presLayoutVars>
      </dgm:prSet>
      <dgm:spPr/>
      <dgm:t>
        <a:bodyPr/>
        <a:lstStyle/>
        <a:p>
          <a:endParaRPr lang="en-AU"/>
        </a:p>
      </dgm:t>
    </dgm:pt>
    <dgm:pt modelId="{76841FFE-0BE8-4403-B92C-31F355541A80}" type="pres">
      <dgm:prSet presAssocID="{E33727BC-21D1-4E6B-BD1A-2D4906646574}" presName="node" presStyleLbl="node1" presStyleIdx="0" presStyleCnt="6" custScaleX="118535" custScaleY="109446">
        <dgm:presLayoutVars>
          <dgm:bulletEnabled val="1"/>
        </dgm:presLayoutVars>
      </dgm:prSet>
      <dgm:spPr/>
      <dgm:t>
        <a:bodyPr/>
        <a:lstStyle/>
        <a:p>
          <a:endParaRPr lang="en-AU"/>
        </a:p>
      </dgm:t>
    </dgm:pt>
    <dgm:pt modelId="{F17419F8-4E0F-484F-90D1-546EB82A9B1E}" type="pres">
      <dgm:prSet presAssocID="{E33727BC-21D1-4E6B-BD1A-2D4906646574}" presName="spNode" presStyleCnt="0"/>
      <dgm:spPr/>
    </dgm:pt>
    <dgm:pt modelId="{5996E1D1-6725-4A1E-90F6-AAD33AAB4A47}" type="pres">
      <dgm:prSet presAssocID="{C4C08A9B-1F0C-4E5D-8156-F7D6F9753721}" presName="sibTrans" presStyleLbl="sibTrans1D1" presStyleIdx="0" presStyleCnt="6"/>
      <dgm:spPr/>
      <dgm:t>
        <a:bodyPr/>
        <a:lstStyle/>
        <a:p>
          <a:endParaRPr lang="en-AU"/>
        </a:p>
      </dgm:t>
    </dgm:pt>
    <dgm:pt modelId="{7F90BDD1-E4BE-4A81-9682-0437DB9ADCA2}" type="pres">
      <dgm:prSet presAssocID="{1AA9E240-7B62-4988-A9F6-8DE082189C92}" presName="node" presStyleLbl="node1" presStyleIdx="1" presStyleCnt="6" custScaleX="127971" custScaleY="118380" custRadScaleRad="103884" custRadScaleInc="6146">
        <dgm:presLayoutVars>
          <dgm:bulletEnabled val="1"/>
        </dgm:presLayoutVars>
      </dgm:prSet>
      <dgm:spPr/>
      <dgm:t>
        <a:bodyPr/>
        <a:lstStyle/>
        <a:p>
          <a:endParaRPr lang="en-AU"/>
        </a:p>
      </dgm:t>
    </dgm:pt>
    <dgm:pt modelId="{590FAC33-2218-4D3C-91B0-B120BEA154B6}" type="pres">
      <dgm:prSet presAssocID="{1AA9E240-7B62-4988-A9F6-8DE082189C92}" presName="spNode" presStyleCnt="0"/>
      <dgm:spPr/>
    </dgm:pt>
    <dgm:pt modelId="{48FAADDE-45FE-4137-AA87-05FC5CEA9A26}" type="pres">
      <dgm:prSet presAssocID="{2EE856A4-1764-4B90-B19C-9AE830E25A7A}" presName="sibTrans" presStyleLbl="sibTrans1D1" presStyleIdx="1" presStyleCnt="6"/>
      <dgm:spPr/>
      <dgm:t>
        <a:bodyPr/>
        <a:lstStyle/>
        <a:p>
          <a:endParaRPr lang="en-AU"/>
        </a:p>
      </dgm:t>
    </dgm:pt>
    <dgm:pt modelId="{CB62F40D-87AB-42B9-BF7D-1359ABC0D3B2}" type="pres">
      <dgm:prSet presAssocID="{B1141459-4B3B-4E33-ABE0-63FDA825A14F}" presName="node" presStyleLbl="node1" presStyleIdx="2" presStyleCnt="6" custScaleX="133055" custScaleY="125661" custRadScaleRad="103251" custRadScaleInc="-37253">
        <dgm:presLayoutVars>
          <dgm:bulletEnabled val="1"/>
        </dgm:presLayoutVars>
      </dgm:prSet>
      <dgm:spPr/>
      <dgm:t>
        <a:bodyPr/>
        <a:lstStyle/>
        <a:p>
          <a:endParaRPr lang="en-AU"/>
        </a:p>
      </dgm:t>
    </dgm:pt>
    <dgm:pt modelId="{48869BC3-41FC-4624-86FB-4A52E7A40A7C}" type="pres">
      <dgm:prSet presAssocID="{B1141459-4B3B-4E33-ABE0-63FDA825A14F}" presName="spNode" presStyleCnt="0"/>
      <dgm:spPr/>
    </dgm:pt>
    <dgm:pt modelId="{41F8D0B8-1638-4DA0-9C03-43B1CBA1F97E}" type="pres">
      <dgm:prSet presAssocID="{81F4C788-34E1-4000-BEDA-4E9F074B7ECF}" presName="sibTrans" presStyleLbl="sibTrans1D1" presStyleIdx="2" presStyleCnt="6"/>
      <dgm:spPr/>
      <dgm:t>
        <a:bodyPr/>
        <a:lstStyle/>
        <a:p>
          <a:endParaRPr lang="en-AU"/>
        </a:p>
      </dgm:t>
    </dgm:pt>
    <dgm:pt modelId="{910A2889-F9E1-4CDD-8E6D-8011EBAD61E3}" type="pres">
      <dgm:prSet presAssocID="{639ADF0B-5226-48B3-81F1-3EE259C07859}" presName="node" presStyleLbl="node1" presStyleIdx="3" presStyleCnt="6" custScaleX="122879" custScaleY="131020" custRadScaleRad="92434" custRadScaleInc="-14112">
        <dgm:presLayoutVars>
          <dgm:bulletEnabled val="1"/>
        </dgm:presLayoutVars>
      </dgm:prSet>
      <dgm:spPr/>
      <dgm:t>
        <a:bodyPr/>
        <a:lstStyle/>
        <a:p>
          <a:endParaRPr lang="en-AU"/>
        </a:p>
      </dgm:t>
    </dgm:pt>
    <dgm:pt modelId="{A6201DDB-0A6E-4BBE-95C7-234C179434ED}" type="pres">
      <dgm:prSet presAssocID="{639ADF0B-5226-48B3-81F1-3EE259C07859}" presName="spNode" presStyleCnt="0"/>
      <dgm:spPr/>
    </dgm:pt>
    <dgm:pt modelId="{CF005C7E-C31C-44F0-9855-3B3C26201462}" type="pres">
      <dgm:prSet presAssocID="{969C61A6-B1BE-47E2-BC91-3B209CEA5F3D}" presName="sibTrans" presStyleLbl="sibTrans1D1" presStyleIdx="3" presStyleCnt="6"/>
      <dgm:spPr/>
      <dgm:t>
        <a:bodyPr/>
        <a:lstStyle/>
        <a:p>
          <a:endParaRPr lang="en-AU"/>
        </a:p>
      </dgm:t>
    </dgm:pt>
    <dgm:pt modelId="{8DEF173E-62B8-4A98-99B7-068BBD0E401F}" type="pres">
      <dgm:prSet presAssocID="{CC1892A0-8458-4F01-A38D-14AA0B0A75DE}" presName="node" presStyleLbl="node1" presStyleIdx="4" presStyleCnt="6" custScaleX="138284" custScaleY="123535" custRadScaleRad="99422" custRadScaleInc="25751">
        <dgm:presLayoutVars>
          <dgm:bulletEnabled val="1"/>
        </dgm:presLayoutVars>
      </dgm:prSet>
      <dgm:spPr/>
      <dgm:t>
        <a:bodyPr/>
        <a:lstStyle/>
        <a:p>
          <a:endParaRPr lang="en-AU"/>
        </a:p>
      </dgm:t>
    </dgm:pt>
    <dgm:pt modelId="{8A7070BF-559A-47DF-9071-B7411182DD2F}" type="pres">
      <dgm:prSet presAssocID="{CC1892A0-8458-4F01-A38D-14AA0B0A75DE}" presName="spNode" presStyleCnt="0"/>
      <dgm:spPr/>
    </dgm:pt>
    <dgm:pt modelId="{B1B72126-9059-4AD9-8BD7-5CD9572C81F6}" type="pres">
      <dgm:prSet presAssocID="{587003E8-A8E0-4599-89FA-052D600965D5}" presName="sibTrans" presStyleLbl="sibTrans1D1" presStyleIdx="4" presStyleCnt="6"/>
      <dgm:spPr/>
      <dgm:t>
        <a:bodyPr/>
        <a:lstStyle/>
        <a:p>
          <a:endParaRPr lang="en-AU"/>
        </a:p>
      </dgm:t>
    </dgm:pt>
    <dgm:pt modelId="{A3CAAA74-E0E0-4D47-BB88-D38FAE93E55B}" type="pres">
      <dgm:prSet presAssocID="{1D5E6F5F-B8D3-4BA2-86D7-2176C89D8DA1}" presName="node" presStyleLbl="node1" presStyleIdx="5" presStyleCnt="6" custScaleX="133196" custScaleY="122426">
        <dgm:presLayoutVars>
          <dgm:bulletEnabled val="1"/>
        </dgm:presLayoutVars>
      </dgm:prSet>
      <dgm:spPr/>
      <dgm:t>
        <a:bodyPr/>
        <a:lstStyle/>
        <a:p>
          <a:endParaRPr lang="en-AU"/>
        </a:p>
      </dgm:t>
    </dgm:pt>
    <dgm:pt modelId="{EDBB3FF5-3E03-4F30-8C29-639E7EC94D3F}" type="pres">
      <dgm:prSet presAssocID="{1D5E6F5F-B8D3-4BA2-86D7-2176C89D8DA1}" presName="spNode" presStyleCnt="0"/>
      <dgm:spPr/>
    </dgm:pt>
    <dgm:pt modelId="{3C162A48-23C2-49E6-B2BE-E0602BECB022}" type="pres">
      <dgm:prSet presAssocID="{7F217D0C-8BDB-4D91-8E7C-EC408EDF4FFA}" presName="sibTrans" presStyleLbl="sibTrans1D1" presStyleIdx="5" presStyleCnt="6"/>
      <dgm:spPr/>
      <dgm:t>
        <a:bodyPr/>
        <a:lstStyle/>
        <a:p>
          <a:endParaRPr lang="en-AU"/>
        </a:p>
      </dgm:t>
    </dgm:pt>
  </dgm:ptLst>
  <dgm:cxnLst>
    <dgm:cxn modelId="{B61374DE-6083-4176-A99B-3F3E20C6842C}" type="presOf" srcId="{1AA9E240-7B62-4988-A9F6-8DE082189C92}" destId="{7F90BDD1-E4BE-4A81-9682-0437DB9ADCA2}" srcOrd="0" destOrd="0" presId="urn:microsoft.com/office/officeart/2005/8/layout/cycle5"/>
    <dgm:cxn modelId="{ED400ED1-7A08-4B98-928B-4DDE6F2228ED}" type="presOf" srcId="{027008D7-290D-47BB-948D-0FA0DC56978B}" destId="{CF78043E-EA85-46C5-A630-A0BCA1AB6B04}" srcOrd="0" destOrd="0" presId="urn:microsoft.com/office/officeart/2005/8/layout/cycle5"/>
    <dgm:cxn modelId="{582ACB21-9885-4D80-AA6D-C9DE5D192040}" srcId="{027008D7-290D-47BB-948D-0FA0DC56978B}" destId="{CC1892A0-8458-4F01-A38D-14AA0B0A75DE}" srcOrd="4" destOrd="0" parTransId="{ABF7A26B-1F2F-45CE-B076-D67A25144E42}" sibTransId="{587003E8-A8E0-4599-89FA-052D600965D5}"/>
    <dgm:cxn modelId="{2E0E9B84-5F13-472F-A976-EE7FBFAC5FFE}" type="presOf" srcId="{CC1892A0-8458-4F01-A38D-14AA0B0A75DE}" destId="{8DEF173E-62B8-4A98-99B7-068BBD0E401F}" srcOrd="0" destOrd="0" presId="urn:microsoft.com/office/officeart/2005/8/layout/cycle5"/>
    <dgm:cxn modelId="{EAFC41B5-6230-4B62-9FB9-C4B80229E0AA}" type="presOf" srcId="{587003E8-A8E0-4599-89FA-052D600965D5}" destId="{B1B72126-9059-4AD9-8BD7-5CD9572C81F6}" srcOrd="0" destOrd="0" presId="urn:microsoft.com/office/officeart/2005/8/layout/cycle5"/>
    <dgm:cxn modelId="{AD12123C-737C-48C9-81FC-2EC7A52A51AA}" type="presOf" srcId="{C4C08A9B-1F0C-4E5D-8156-F7D6F9753721}" destId="{5996E1D1-6725-4A1E-90F6-AAD33AAB4A47}" srcOrd="0" destOrd="0" presId="urn:microsoft.com/office/officeart/2005/8/layout/cycle5"/>
    <dgm:cxn modelId="{3F6C5636-9314-4F17-9160-4E735ED61E12}" srcId="{027008D7-290D-47BB-948D-0FA0DC56978B}" destId="{E33727BC-21D1-4E6B-BD1A-2D4906646574}" srcOrd="0" destOrd="0" parTransId="{29E2A88C-C675-4028-BAA1-F1D216F3289B}" sibTransId="{C4C08A9B-1F0C-4E5D-8156-F7D6F9753721}"/>
    <dgm:cxn modelId="{FB83B51D-3BEE-490F-A479-13813FB1FA37}" srcId="{027008D7-290D-47BB-948D-0FA0DC56978B}" destId="{639ADF0B-5226-48B3-81F1-3EE259C07859}" srcOrd="3" destOrd="0" parTransId="{B76A4DA7-05E9-49C9-A8FE-44DB7080FE0E}" sibTransId="{969C61A6-B1BE-47E2-BC91-3B209CEA5F3D}"/>
    <dgm:cxn modelId="{1EF44307-5F3B-4EF6-BA12-62D7AEC1AC94}" type="presOf" srcId="{E33727BC-21D1-4E6B-BD1A-2D4906646574}" destId="{76841FFE-0BE8-4403-B92C-31F355541A80}" srcOrd="0" destOrd="0" presId="urn:microsoft.com/office/officeart/2005/8/layout/cycle5"/>
    <dgm:cxn modelId="{789F7A56-E276-4521-9473-73BCE5EBCDC4}" srcId="{027008D7-290D-47BB-948D-0FA0DC56978B}" destId="{1AA9E240-7B62-4988-A9F6-8DE082189C92}" srcOrd="1" destOrd="0" parTransId="{A3B99068-5006-4D1C-9610-51A3C130B5A8}" sibTransId="{2EE856A4-1764-4B90-B19C-9AE830E25A7A}"/>
    <dgm:cxn modelId="{72965BAC-8012-4B8E-889E-BED45EEF06E9}" type="presOf" srcId="{1D5E6F5F-B8D3-4BA2-86D7-2176C89D8DA1}" destId="{A3CAAA74-E0E0-4D47-BB88-D38FAE93E55B}" srcOrd="0" destOrd="0" presId="urn:microsoft.com/office/officeart/2005/8/layout/cycle5"/>
    <dgm:cxn modelId="{44A52599-4571-4706-B19D-E752E774B1F3}" type="presOf" srcId="{81F4C788-34E1-4000-BEDA-4E9F074B7ECF}" destId="{41F8D0B8-1638-4DA0-9C03-43B1CBA1F97E}" srcOrd="0" destOrd="0" presId="urn:microsoft.com/office/officeart/2005/8/layout/cycle5"/>
    <dgm:cxn modelId="{EA4B5B5F-AC74-475E-8F85-2AF03414A157}" type="presOf" srcId="{7F217D0C-8BDB-4D91-8E7C-EC408EDF4FFA}" destId="{3C162A48-23C2-49E6-B2BE-E0602BECB022}" srcOrd="0" destOrd="0" presId="urn:microsoft.com/office/officeart/2005/8/layout/cycle5"/>
    <dgm:cxn modelId="{2BDF90CB-CC50-462B-87B8-E70E1285E3E5}" type="presOf" srcId="{969C61A6-B1BE-47E2-BC91-3B209CEA5F3D}" destId="{CF005C7E-C31C-44F0-9855-3B3C26201462}" srcOrd="0" destOrd="0" presId="urn:microsoft.com/office/officeart/2005/8/layout/cycle5"/>
    <dgm:cxn modelId="{396D6838-ED6E-42F3-AEB0-FCD4DCDA521E}" type="presOf" srcId="{2EE856A4-1764-4B90-B19C-9AE830E25A7A}" destId="{48FAADDE-45FE-4137-AA87-05FC5CEA9A26}" srcOrd="0" destOrd="0" presId="urn:microsoft.com/office/officeart/2005/8/layout/cycle5"/>
    <dgm:cxn modelId="{21D433B8-BCC9-459B-B87A-D5DAD2B1922A}" type="presOf" srcId="{639ADF0B-5226-48B3-81F1-3EE259C07859}" destId="{910A2889-F9E1-4CDD-8E6D-8011EBAD61E3}" srcOrd="0" destOrd="0" presId="urn:microsoft.com/office/officeart/2005/8/layout/cycle5"/>
    <dgm:cxn modelId="{C2E920F9-0176-4A6E-AF00-98677ADDF76D}" srcId="{027008D7-290D-47BB-948D-0FA0DC56978B}" destId="{1D5E6F5F-B8D3-4BA2-86D7-2176C89D8DA1}" srcOrd="5" destOrd="0" parTransId="{1915C4DB-F1FB-4BB8-9F27-79FF0673AD89}" sibTransId="{7F217D0C-8BDB-4D91-8E7C-EC408EDF4FFA}"/>
    <dgm:cxn modelId="{20A557ED-4833-4D2C-8F1A-E85C32E89472}" type="presOf" srcId="{B1141459-4B3B-4E33-ABE0-63FDA825A14F}" destId="{CB62F40D-87AB-42B9-BF7D-1359ABC0D3B2}" srcOrd="0" destOrd="0" presId="urn:microsoft.com/office/officeart/2005/8/layout/cycle5"/>
    <dgm:cxn modelId="{6123E30E-07E5-4251-B711-D479754BA203}" srcId="{027008D7-290D-47BB-948D-0FA0DC56978B}" destId="{B1141459-4B3B-4E33-ABE0-63FDA825A14F}" srcOrd="2" destOrd="0" parTransId="{76CDB6D4-F6DC-4591-83C6-98449234181F}" sibTransId="{81F4C788-34E1-4000-BEDA-4E9F074B7ECF}"/>
    <dgm:cxn modelId="{FB622461-DE84-4512-BE1F-3A7AD6DE0CC0}" type="presParOf" srcId="{CF78043E-EA85-46C5-A630-A0BCA1AB6B04}" destId="{76841FFE-0BE8-4403-B92C-31F355541A80}" srcOrd="0" destOrd="0" presId="urn:microsoft.com/office/officeart/2005/8/layout/cycle5"/>
    <dgm:cxn modelId="{B90B9A05-128B-48C8-B53F-300832D2CAF5}" type="presParOf" srcId="{CF78043E-EA85-46C5-A630-A0BCA1AB6B04}" destId="{F17419F8-4E0F-484F-90D1-546EB82A9B1E}" srcOrd="1" destOrd="0" presId="urn:microsoft.com/office/officeart/2005/8/layout/cycle5"/>
    <dgm:cxn modelId="{EB448D64-D7D5-40FA-8EF5-8F9668588F62}" type="presParOf" srcId="{CF78043E-EA85-46C5-A630-A0BCA1AB6B04}" destId="{5996E1D1-6725-4A1E-90F6-AAD33AAB4A47}" srcOrd="2" destOrd="0" presId="urn:microsoft.com/office/officeart/2005/8/layout/cycle5"/>
    <dgm:cxn modelId="{0C55F76B-9B84-4E10-94BC-A5F774589476}" type="presParOf" srcId="{CF78043E-EA85-46C5-A630-A0BCA1AB6B04}" destId="{7F90BDD1-E4BE-4A81-9682-0437DB9ADCA2}" srcOrd="3" destOrd="0" presId="urn:microsoft.com/office/officeart/2005/8/layout/cycle5"/>
    <dgm:cxn modelId="{6AD61CA7-465D-45E8-861E-4E4AA5DE7F48}" type="presParOf" srcId="{CF78043E-EA85-46C5-A630-A0BCA1AB6B04}" destId="{590FAC33-2218-4D3C-91B0-B120BEA154B6}" srcOrd="4" destOrd="0" presId="urn:microsoft.com/office/officeart/2005/8/layout/cycle5"/>
    <dgm:cxn modelId="{2AC82796-3C83-4AC8-8C1B-5EA70BE5405A}" type="presParOf" srcId="{CF78043E-EA85-46C5-A630-A0BCA1AB6B04}" destId="{48FAADDE-45FE-4137-AA87-05FC5CEA9A26}" srcOrd="5" destOrd="0" presId="urn:microsoft.com/office/officeart/2005/8/layout/cycle5"/>
    <dgm:cxn modelId="{95717A4E-817A-410E-9A15-A439B98DAD16}" type="presParOf" srcId="{CF78043E-EA85-46C5-A630-A0BCA1AB6B04}" destId="{CB62F40D-87AB-42B9-BF7D-1359ABC0D3B2}" srcOrd="6" destOrd="0" presId="urn:microsoft.com/office/officeart/2005/8/layout/cycle5"/>
    <dgm:cxn modelId="{43A1411A-B2F3-46EE-B6B3-B056EC6B5014}" type="presParOf" srcId="{CF78043E-EA85-46C5-A630-A0BCA1AB6B04}" destId="{48869BC3-41FC-4624-86FB-4A52E7A40A7C}" srcOrd="7" destOrd="0" presId="urn:microsoft.com/office/officeart/2005/8/layout/cycle5"/>
    <dgm:cxn modelId="{324DF892-08CA-4B65-BD1A-D83AF0587B7D}" type="presParOf" srcId="{CF78043E-EA85-46C5-A630-A0BCA1AB6B04}" destId="{41F8D0B8-1638-4DA0-9C03-43B1CBA1F97E}" srcOrd="8" destOrd="0" presId="urn:microsoft.com/office/officeart/2005/8/layout/cycle5"/>
    <dgm:cxn modelId="{14DA5DFA-8163-46AB-BDD7-9DAC2B1C7AFE}" type="presParOf" srcId="{CF78043E-EA85-46C5-A630-A0BCA1AB6B04}" destId="{910A2889-F9E1-4CDD-8E6D-8011EBAD61E3}" srcOrd="9" destOrd="0" presId="urn:microsoft.com/office/officeart/2005/8/layout/cycle5"/>
    <dgm:cxn modelId="{36DC25B4-05D2-4998-98BD-24A9895EF1D9}" type="presParOf" srcId="{CF78043E-EA85-46C5-A630-A0BCA1AB6B04}" destId="{A6201DDB-0A6E-4BBE-95C7-234C179434ED}" srcOrd="10" destOrd="0" presId="urn:microsoft.com/office/officeart/2005/8/layout/cycle5"/>
    <dgm:cxn modelId="{4267A86E-CA6D-41CF-951B-4205434334F1}" type="presParOf" srcId="{CF78043E-EA85-46C5-A630-A0BCA1AB6B04}" destId="{CF005C7E-C31C-44F0-9855-3B3C26201462}" srcOrd="11" destOrd="0" presId="urn:microsoft.com/office/officeart/2005/8/layout/cycle5"/>
    <dgm:cxn modelId="{63031BB9-8858-4157-BB85-A713D41136C6}" type="presParOf" srcId="{CF78043E-EA85-46C5-A630-A0BCA1AB6B04}" destId="{8DEF173E-62B8-4A98-99B7-068BBD0E401F}" srcOrd="12" destOrd="0" presId="urn:microsoft.com/office/officeart/2005/8/layout/cycle5"/>
    <dgm:cxn modelId="{08952A31-E595-45C3-85A2-F98CEA7FA167}" type="presParOf" srcId="{CF78043E-EA85-46C5-A630-A0BCA1AB6B04}" destId="{8A7070BF-559A-47DF-9071-B7411182DD2F}" srcOrd="13" destOrd="0" presId="urn:microsoft.com/office/officeart/2005/8/layout/cycle5"/>
    <dgm:cxn modelId="{3DB3D914-773D-41A3-915A-C9DCB26E09ED}" type="presParOf" srcId="{CF78043E-EA85-46C5-A630-A0BCA1AB6B04}" destId="{B1B72126-9059-4AD9-8BD7-5CD9572C81F6}" srcOrd="14" destOrd="0" presId="urn:microsoft.com/office/officeart/2005/8/layout/cycle5"/>
    <dgm:cxn modelId="{79D09846-CED9-48A4-93D1-34E3DE42B6A6}" type="presParOf" srcId="{CF78043E-EA85-46C5-A630-A0BCA1AB6B04}" destId="{A3CAAA74-E0E0-4D47-BB88-D38FAE93E55B}" srcOrd="15" destOrd="0" presId="urn:microsoft.com/office/officeart/2005/8/layout/cycle5"/>
    <dgm:cxn modelId="{5CFF0475-B149-4E68-BB81-68EB19A27475}" type="presParOf" srcId="{CF78043E-EA85-46C5-A630-A0BCA1AB6B04}" destId="{EDBB3FF5-3E03-4F30-8C29-639E7EC94D3F}" srcOrd="16" destOrd="0" presId="urn:microsoft.com/office/officeart/2005/8/layout/cycle5"/>
    <dgm:cxn modelId="{C6667CC1-538C-4832-BBF5-D82994503536}" type="presParOf" srcId="{CF78043E-EA85-46C5-A630-A0BCA1AB6B04}" destId="{3C162A48-23C2-49E6-B2BE-E0602BECB022}" srcOrd="17" destOrd="0" presId="urn:microsoft.com/office/officeart/2005/8/layout/cycle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69FF4C-01D0-4E66-9112-C14D371A8BC9}"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AU"/>
        </a:p>
      </dgm:t>
    </dgm:pt>
    <dgm:pt modelId="{1899433B-5671-4B8C-9653-538F026EEF05}">
      <dgm:prSet phldrT="[Text]"/>
      <dgm:spPr>
        <a:solidFill>
          <a:srgbClr val="CC66FF"/>
        </a:solidFill>
      </dgm:spPr>
      <dgm:t>
        <a:bodyPr/>
        <a:lstStyle/>
        <a:p>
          <a:r>
            <a:rPr lang="en-AU" dirty="0" smtClean="0">
              <a:solidFill>
                <a:schemeClr val="bg1"/>
              </a:solidFill>
            </a:rPr>
            <a:t>What is the best way to get my message across?</a:t>
          </a:r>
          <a:endParaRPr lang="en-AU" dirty="0">
            <a:solidFill>
              <a:schemeClr val="bg1"/>
            </a:solidFill>
          </a:endParaRPr>
        </a:p>
      </dgm:t>
    </dgm:pt>
    <dgm:pt modelId="{53305F7C-FE2B-46C7-9699-0D4F5A564FB6}" type="parTrans" cxnId="{3233A9E8-E024-4C00-BEC9-363C00DDFBFB}">
      <dgm:prSet/>
      <dgm:spPr/>
      <dgm:t>
        <a:bodyPr/>
        <a:lstStyle/>
        <a:p>
          <a:endParaRPr lang="en-AU"/>
        </a:p>
      </dgm:t>
    </dgm:pt>
    <dgm:pt modelId="{DAB1C867-D289-4D2D-A769-9C84359AD78B}" type="sibTrans" cxnId="{3233A9E8-E024-4C00-BEC9-363C00DDFBFB}">
      <dgm:prSet/>
      <dgm:spPr>
        <a:ln>
          <a:solidFill>
            <a:schemeClr val="tx1"/>
          </a:solidFill>
        </a:ln>
      </dgm:spPr>
      <dgm:t>
        <a:bodyPr/>
        <a:lstStyle/>
        <a:p>
          <a:endParaRPr lang="en-AU"/>
        </a:p>
      </dgm:t>
    </dgm:pt>
    <dgm:pt modelId="{8EDD47BF-F560-40FF-89B1-6EF25BF1E53E}">
      <dgm:prSet phldrT="[Text]"/>
      <dgm:spPr>
        <a:solidFill>
          <a:srgbClr val="CC66FF"/>
        </a:solidFill>
      </dgm:spPr>
      <dgm:t>
        <a:bodyPr/>
        <a:lstStyle/>
        <a:p>
          <a:r>
            <a:rPr lang="en-AU" dirty="0" smtClean="0">
              <a:solidFill>
                <a:schemeClr val="bg1"/>
              </a:solidFill>
            </a:rPr>
            <a:t>How will I organise my ideas?</a:t>
          </a:r>
          <a:endParaRPr lang="en-AU" dirty="0">
            <a:solidFill>
              <a:schemeClr val="bg1"/>
            </a:solidFill>
          </a:endParaRPr>
        </a:p>
      </dgm:t>
    </dgm:pt>
    <dgm:pt modelId="{7B376B0D-9033-42EB-A8C0-40BE58610804}" type="parTrans" cxnId="{CF0D3EDE-9607-4B10-B7C3-8E101265AFDF}">
      <dgm:prSet/>
      <dgm:spPr/>
      <dgm:t>
        <a:bodyPr/>
        <a:lstStyle/>
        <a:p>
          <a:endParaRPr lang="en-AU"/>
        </a:p>
      </dgm:t>
    </dgm:pt>
    <dgm:pt modelId="{682986EE-CB28-477A-A4FA-CF4B08DAE77D}" type="sibTrans" cxnId="{CF0D3EDE-9607-4B10-B7C3-8E101265AFDF}">
      <dgm:prSet/>
      <dgm:spPr>
        <a:ln>
          <a:solidFill>
            <a:schemeClr val="tx1"/>
          </a:solidFill>
        </a:ln>
      </dgm:spPr>
      <dgm:t>
        <a:bodyPr/>
        <a:lstStyle/>
        <a:p>
          <a:endParaRPr lang="en-AU"/>
        </a:p>
      </dgm:t>
    </dgm:pt>
    <dgm:pt modelId="{F3E530AA-EE22-4D60-AE49-0EC9C936E5D4}">
      <dgm:prSet phldrT="[Text]"/>
      <dgm:spPr>
        <a:solidFill>
          <a:srgbClr val="CC66FF"/>
        </a:solidFill>
      </dgm:spPr>
      <dgm:t>
        <a:bodyPr/>
        <a:lstStyle/>
        <a:p>
          <a:r>
            <a:rPr lang="en-AU" dirty="0" smtClean="0">
              <a:solidFill>
                <a:schemeClr val="bg1"/>
              </a:solidFill>
            </a:rPr>
            <a:t>What text form will I choose?</a:t>
          </a:r>
          <a:endParaRPr lang="en-AU" dirty="0">
            <a:solidFill>
              <a:schemeClr val="bg1"/>
            </a:solidFill>
          </a:endParaRPr>
        </a:p>
      </dgm:t>
    </dgm:pt>
    <dgm:pt modelId="{CA92DA6A-604F-412B-9E04-C532898D97A2}" type="parTrans" cxnId="{5981FFE2-880B-4C12-8042-5B73063EEA7C}">
      <dgm:prSet/>
      <dgm:spPr/>
      <dgm:t>
        <a:bodyPr/>
        <a:lstStyle/>
        <a:p>
          <a:endParaRPr lang="en-AU"/>
        </a:p>
      </dgm:t>
    </dgm:pt>
    <dgm:pt modelId="{2CF24B1A-FC99-498D-9098-A48325CA44BC}" type="sibTrans" cxnId="{5981FFE2-880B-4C12-8042-5B73063EEA7C}">
      <dgm:prSet/>
      <dgm:spPr>
        <a:ln>
          <a:solidFill>
            <a:schemeClr val="tx1"/>
          </a:solidFill>
        </a:ln>
      </dgm:spPr>
      <dgm:t>
        <a:bodyPr/>
        <a:lstStyle/>
        <a:p>
          <a:endParaRPr lang="en-AU"/>
        </a:p>
      </dgm:t>
    </dgm:pt>
    <dgm:pt modelId="{0F85FB0A-B0EE-4732-B66B-A95BB32D5248}">
      <dgm:prSet phldrT="[Text]"/>
      <dgm:spPr>
        <a:solidFill>
          <a:srgbClr val="CC66FF"/>
        </a:solidFill>
      </dgm:spPr>
      <dgm:t>
        <a:bodyPr/>
        <a:lstStyle/>
        <a:p>
          <a:r>
            <a:rPr lang="en-AU" dirty="0" smtClean="0">
              <a:solidFill>
                <a:schemeClr val="bg1"/>
              </a:solidFill>
            </a:rPr>
            <a:t>How will I set it out? </a:t>
          </a:r>
          <a:r>
            <a:rPr lang="en-AU" dirty="0" err="1" smtClean="0">
              <a:solidFill>
                <a:schemeClr val="bg1"/>
              </a:solidFill>
            </a:rPr>
            <a:t>Eg</a:t>
          </a:r>
          <a:r>
            <a:rPr lang="en-AU" dirty="0" smtClean="0">
              <a:solidFill>
                <a:schemeClr val="bg1"/>
              </a:solidFill>
            </a:rPr>
            <a:t> diagrams, subheadings etc</a:t>
          </a:r>
          <a:endParaRPr lang="en-AU" dirty="0">
            <a:solidFill>
              <a:schemeClr val="bg1"/>
            </a:solidFill>
          </a:endParaRPr>
        </a:p>
      </dgm:t>
    </dgm:pt>
    <dgm:pt modelId="{0AE9E275-F8B9-4178-9A76-20BB4FFF611D}" type="parTrans" cxnId="{F769EBE7-04D6-44E5-A144-E658E7D9B60D}">
      <dgm:prSet/>
      <dgm:spPr/>
      <dgm:t>
        <a:bodyPr/>
        <a:lstStyle/>
        <a:p>
          <a:endParaRPr lang="en-AU"/>
        </a:p>
      </dgm:t>
    </dgm:pt>
    <dgm:pt modelId="{E29C53F2-7E2E-4EEC-AD8B-2B1CE0C41F55}" type="sibTrans" cxnId="{F769EBE7-04D6-44E5-A144-E658E7D9B60D}">
      <dgm:prSet/>
      <dgm:spPr>
        <a:solidFill>
          <a:srgbClr val="FF0000">
            <a:alpha val="0"/>
          </a:srgbClr>
        </a:solidFill>
        <a:ln>
          <a:solidFill>
            <a:schemeClr val="tx1"/>
          </a:solidFill>
        </a:ln>
      </dgm:spPr>
      <dgm:t>
        <a:bodyPr/>
        <a:lstStyle/>
        <a:p>
          <a:endParaRPr lang="en-AU"/>
        </a:p>
      </dgm:t>
    </dgm:pt>
    <dgm:pt modelId="{8DA987FB-6FAD-4450-A7AA-98BE502E39AA}">
      <dgm:prSet phldrT="[Text]"/>
      <dgm:spPr>
        <a:solidFill>
          <a:srgbClr val="CC66FF"/>
        </a:solidFill>
      </dgm:spPr>
      <dgm:t>
        <a:bodyPr/>
        <a:lstStyle/>
        <a:p>
          <a:r>
            <a:rPr lang="en-AU" dirty="0" smtClean="0">
              <a:solidFill>
                <a:schemeClr val="bg1"/>
              </a:solidFill>
            </a:rPr>
            <a:t>What is the best way to present or publish this information?</a:t>
          </a:r>
          <a:endParaRPr lang="en-AU" dirty="0">
            <a:solidFill>
              <a:schemeClr val="bg1"/>
            </a:solidFill>
          </a:endParaRPr>
        </a:p>
      </dgm:t>
    </dgm:pt>
    <dgm:pt modelId="{DE61B206-BCC3-447B-8C8F-0E0E9EE611C7}" type="parTrans" cxnId="{00795AD9-CCF5-4D3A-B61B-D265ADC6BB9D}">
      <dgm:prSet/>
      <dgm:spPr/>
      <dgm:t>
        <a:bodyPr/>
        <a:lstStyle/>
        <a:p>
          <a:endParaRPr lang="en-AU"/>
        </a:p>
      </dgm:t>
    </dgm:pt>
    <dgm:pt modelId="{C751C56B-42F6-4A69-932D-3699E4E5E276}" type="sibTrans" cxnId="{00795AD9-CCF5-4D3A-B61B-D265ADC6BB9D}">
      <dgm:prSet/>
      <dgm:spPr>
        <a:solidFill>
          <a:srgbClr val="FF0000"/>
        </a:solidFill>
        <a:ln>
          <a:solidFill>
            <a:schemeClr val="tx1"/>
          </a:solidFill>
        </a:ln>
      </dgm:spPr>
      <dgm:t>
        <a:bodyPr/>
        <a:lstStyle/>
        <a:p>
          <a:endParaRPr lang="en-AU"/>
        </a:p>
      </dgm:t>
    </dgm:pt>
    <dgm:pt modelId="{D5DEA22A-9F45-4E4D-815C-78784AC5DF51}" type="pres">
      <dgm:prSet presAssocID="{A769FF4C-01D0-4E66-9112-C14D371A8BC9}" presName="cycle" presStyleCnt="0">
        <dgm:presLayoutVars>
          <dgm:dir/>
          <dgm:resizeHandles val="exact"/>
        </dgm:presLayoutVars>
      </dgm:prSet>
      <dgm:spPr/>
      <dgm:t>
        <a:bodyPr/>
        <a:lstStyle/>
        <a:p>
          <a:endParaRPr lang="en-AU"/>
        </a:p>
      </dgm:t>
    </dgm:pt>
    <dgm:pt modelId="{DD257060-98D0-456B-BE7E-C500F9C5DE25}" type="pres">
      <dgm:prSet presAssocID="{1899433B-5671-4B8C-9653-538F026EEF05}" presName="node" presStyleLbl="node1" presStyleIdx="0" presStyleCnt="5" custScaleX="84748" custScaleY="89924" custRadScaleRad="94049" custRadScaleInc="-4360">
        <dgm:presLayoutVars>
          <dgm:bulletEnabled val="1"/>
        </dgm:presLayoutVars>
      </dgm:prSet>
      <dgm:spPr/>
      <dgm:t>
        <a:bodyPr/>
        <a:lstStyle/>
        <a:p>
          <a:endParaRPr lang="en-AU"/>
        </a:p>
      </dgm:t>
    </dgm:pt>
    <dgm:pt modelId="{B6C43D05-1D84-4294-8205-3F8C0034B38A}" type="pres">
      <dgm:prSet presAssocID="{1899433B-5671-4B8C-9653-538F026EEF05}" presName="spNode" presStyleCnt="0"/>
      <dgm:spPr/>
    </dgm:pt>
    <dgm:pt modelId="{B36E3B5F-FFAD-4045-A061-571FF94FAE41}" type="pres">
      <dgm:prSet presAssocID="{DAB1C867-D289-4D2D-A769-9C84359AD78B}" presName="sibTrans" presStyleLbl="sibTrans1D1" presStyleIdx="0" presStyleCnt="5"/>
      <dgm:spPr/>
      <dgm:t>
        <a:bodyPr/>
        <a:lstStyle/>
        <a:p>
          <a:endParaRPr lang="en-AU"/>
        </a:p>
      </dgm:t>
    </dgm:pt>
    <dgm:pt modelId="{238F68BD-A627-4D0E-A9F5-342D7B260519}" type="pres">
      <dgm:prSet presAssocID="{8EDD47BF-F560-40FF-89B1-6EF25BF1E53E}" presName="node" presStyleLbl="node1" presStyleIdx="1" presStyleCnt="5">
        <dgm:presLayoutVars>
          <dgm:bulletEnabled val="1"/>
        </dgm:presLayoutVars>
      </dgm:prSet>
      <dgm:spPr/>
      <dgm:t>
        <a:bodyPr/>
        <a:lstStyle/>
        <a:p>
          <a:endParaRPr lang="en-AU"/>
        </a:p>
      </dgm:t>
    </dgm:pt>
    <dgm:pt modelId="{1D5A897A-D978-4079-89BF-EF6F22F6F54A}" type="pres">
      <dgm:prSet presAssocID="{8EDD47BF-F560-40FF-89B1-6EF25BF1E53E}" presName="spNode" presStyleCnt="0"/>
      <dgm:spPr/>
    </dgm:pt>
    <dgm:pt modelId="{72FC4300-43AA-4324-8DEF-8C17EDF83B66}" type="pres">
      <dgm:prSet presAssocID="{682986EE-CB28-477A-A4FA-CF4B08DAE77D}" presName="sibTrans" presStyleLbl="sibTrans1D1" presStyleIdx="1" presStyleCnt="5"/>
      <dgm:spPr/>
      <dgm:t>
        <a:bodyPr/>
        <a:lstStyle/>
        <a:p>
          <a:endParaRPr lang="en-AU"/>
        </a:p>
      </dgm:t>
    </dgm:pt>
    <dgm:pt modelId="{1C7AE361-120C-4AD7-A282-D9D3BC061CB0}" type="pres">
      <dgm:prSet presAssocID="{F3E530AA-EE22-4D60-AE49-0EC9C936E5D4}" presName="node" presStyleLbl="node1" presStyleIdx="2" presStyleCnt="5" custRadScaleRad="91720" custRadScaleInc="-23087">
        <dgm:presLayoutVars>
          <dgm:bulletEnabled val="1"/>
        </dgm:presLayoutVars>
      </dgm:prSet>
      <dgm:spPr/>
      <dgm:t>
        <a:bodyPr/>
        <a:lstStyle/>
        <a:p>
          <a:endParaRPr lang="en-AU"/>
        </a:p>
      </dgm:t>
    </dgm:pt>
    <dgm:pt modelId="{D222C464-8AF0-4FBE-A002-E77A9E94C2B1}" type="pres">
      <dgm:prSet presAssocID="{F3E530AA-EE22-4D60-AE49-0EC9C936E5D4}" presName="spNode" presStyleCnt="0"/>
      <dgm:spPr/>
    </dgm:pt>
    <dgm:pt modelId="{24569C74-3DD6-4BC9-921C-7FA06C34D779}" type="pres">
      <dgm:prSet presAssocID="{2CF24B1A-FC99-498D-9098-A48325CA44BC}" presName="sibTrans" presStyleLbl="sibTrans1D1" presStyleIdx="2" presStyleCnt="5"/>
      <dgm:spPr/>
      <dgm:t>
        <a:bodyPr/>
        <a:lstStyle/>
        <a:p>
          <a:endParaRPr lang="en-AU"/>
        </a:p>
      </dgm:t>
    </dgm:pt>
    <dgm:pt modelId="{9B1E5F56-811A-4095-8D93-B6344E1035E1}" type="pres">
      <dgm:prSet presAssocID="{0F85FB0A-B0EE-4732-B66B-A95BB32D5248}" presName="node" presStyleLbl="node1" presStyleIdx="3" presStyleCnt="5" custRadScaleRad="90979" custRadScaleInc="13895">
        <dgm:presLayoutVars>
          <dgm:bulletEnabled val="1"/>
        </dgm:presLayoutVars>
      </dgm:prSet>
      <dgm:spPr/>
      <dgm:t>
        <a:bodyPr/>
        <a:lstStyle/>
        <a:p>
          <a:endParaRPr lang="en-AU"/>
        </a:p>
      </dgm:t>
    </dgm:pt>
    <dgm:pt modelId="{B3AE379C-6A4E-4AEE-84EE-58A99BBF8625}" type="pres">
      <dgm:prSet presAssocID="{0F85FB0A-B0EE-4732-B66B-A95BB32D5248}" presName="spNode" presStyleCnt="0"/>
      <dgm:spPr/>
    </dgm:pt>
    <dgm:pt modelId="{B9347B70-F75A-4986-B7FB-0A6879C1C38A}" type="pres">
      <dgm:prSet presAssocID="{E29C53F2-7E2E-4EEC-AD8B-2B1CE0C41F55}" presName="sibTrans" presStyleLbl="sibTrans1D1" presStyleIdx="3" presStyleCnt="5"/>
      <dgm:spPr/>
      <dgm:t>
        <a:bodyPr/>
        <a:lstStyle/>
        <a:p>
          <a:endParaRPr lang="en-AU"/>
        </a:p>
      </dgm:t>
    </dgm:pt>
    <dgm:pt modelId="{4D7E396B-886E-4E92-A236-40FFE8526BEB}" type="pres">
      <dgm:prSet presAssocID="{8DA987FB-6FAD-4450-A7AA-98BE502E39AA}" presName="node" presStyleLbl="node1" presStyleIdx="4" presStyleCnt="5">
        <dgm:presLayoutVars>
          <dgm:bulletEnabled val="1"/>
        </dgm:presLayoutVars>
      </dgm:prSet>
      <dgm:spPr/>
      <dgm:t>
        <a:bodyPr/>
        <a:lstStyle/>
        <a:p>
          <a:endParaRPr lang="en-AU"/>
        </a:p>
      </dgm:t>
    </dgm:pt>
    <dgm:pt modelId="{204052AF-0431-4FA6-81B2-62276323FA1A}" type="pres">
      <dgm:prSet presAssocID="{8DA987FB-6FAD-4450-A7AA-98BE502E39AA}" presName="spNode" presStyleCnt="0"/>
      <dgm:spPr/>
    </dgm:pt>
    <dgm:pt modelId="{14B55E0D-56A2-4CEB-87C9-51F19C096857}" type="pres">
      <dgm:prSet presAssocID="{C751C56B-42F6-4A69-932D-3699E4E5E276}" presName="sibTrans" presStyleLbl="sibTrans1D1" presStyleIdx="4" presStyleCnt="5"/>
      <dgm:spPr/>
      <dgm:t>
        <a:bodyPr/>
        <a:lstStyle/>
        <a:p>
          <a:endParaRPr lang="en-AU"/>
        </a:p>
      </dgm:t>
    </dgm:pt>
  </dgm:ptLst>
  <dgm:cxnLst>
    <dgm:cxn modelId="{CF0D3EDE-9607-4B10-B7C3-8E101265AFDF}" srcId="{A769FF4C-01D0-4E66-9112-C14D371A8BC9}" destId="{8EDD47BF-F560-40FF-89B1-6EF25BF1E53E}" srcOrd="1" destOrd="0" parTransId="{7B376B0D-9033-42EB-A8C0-40BE58610804}" sibTransId="{682986EE-CB28-477A-A4FA-CF4B08DAE77D}"/>
    <dgm:cxn modelId="{1CD3B7C8-5452-4F8E-BEE5-B747B0683CA3}" type="presOf" srcId="{DAB1C867-D289-4D2D-A769-9C84359AD78B}" destId="{B36E3B5F-FFAD-4045-A061-571FF94FAE41}" srcOrd="0" destOrd="0" presId="urn:microsoft.com/office/officeart/2005/8/layout/cycle5"/>
    <dgm:cxn modelId="{5981FFE2-880B-4C12-8042-5B73063EEA7C}" srcId="{A769FF4C-01D0-4E66-9112-C14D371A8BC9}" destId="{F3E530AA-EE22-4D60-AE49-0EC9C936E5D4}" srcOrd="2" destOrd="0" parTransId="{CA92DA6A-604F-412B-9E04-C532898D97A2}" sibTransId="{2CF24B1A-FC99-498D-9098-A48325CA44BC}"/>
    <dgm:cxn modelId="{02F4FD3E-680F-4572-A6A6-BEE98416BF3E}" type="presOf" srcId="{682986EE-CB28-477A-A4FA-CF4B08DAE77D}" destId="{72FC4300-43AA-4324-8DEF-8C17EDF83B66}" srcOrd="0" destOrd="0" presId="urn:microsoft.com/office/officeart/2005/8/layout/cycle5"/>
    <dgm:cxn modelId="{FE03D216-45FB-4A8A-AFE2-5D2CC2DFB8EC}" type="presOf" srcId="{E29C53F2-7E2E-4EEC-AD8B-2B1CE0C41F55}" destId="{B9347B70-F75A-4986-B7FB-0A6879C1C38A}" srcOrd="0" destOrd="0" presId="urn:microsoft.com/office/officeart/2005/8/layout/cycle5"/>
    <dgm:cxn modelId="{6231DB06-B56A-49E9-BC3C-C2CA7E43AB27}" type="presOf" srcId="{F3E530AA-EE22-4D60-AE49-0EC9C936E5D4}" destId="{1C7AE361-120C-4AD7-A282-D9D3BC061CB0}" srcOrd="0" destOrd="0" presId="urn:microsoft.com/office/officeart/2005/8/layout/cycle5"/>
    <dgm:cxn modelId="{00795AD9-CCF5-4D3A-B61B-D265ADC6BB9D}" srcId="{A769FF4C-01D0-4E66-9112-C14D371A8BC9}" destId="{8DA987FB-6FAD-4450-A7AA-98BE502E39AA}" srcOrd="4" destOrd="0" parTransId="{DE61B206-BCC3-447B-8C8F-0E0E9EE611C7}" sibTransId="{C751C56B-42F6-4A69-932D-3699E4E5E276}"/>
    <dgm:cxn modelId="{F769EBE7-04D6-44E5-A144-E658E7D9B60D}" srcId="{A769FF4C-01D0-4E66-9112-C14D371A8BC9}" destId="{0F85FB0A-B0EE-4732-B66B-A95BB32D5248}" srcOrd="3" destOrd="0" parTransId="{0AE9E275-F8B9-4178-9A76-20BB4FFF611D}" sibTransId="{E29C53F2-7E2E-4EEC-AD8B-2B1CE0C41F55}"/>
    <dgm:cxn modelId="{4EB80675-ABA9-46D4-A2B9-6E31D7990B35}" type="presOf" srcId="{1899433B-5671-4B8C-9653-538F026EEF05}" destId="{DD257060-98D0-456B-BE7E-C500F9C5DE25}" srcOrd="0" destOrd="0" presId="urn:microsoft.com/office/officeart/2005/8/layout/cycle5"/>
    <dgm:cxn modelId="{3B2A48E5-F64F-49F9-9CD8-693C6DCAD2EC}" type="presOf" srcId="{A769FF4C-01D0-4E66-9112-C14D371A8BC9}" destId="{D5DEA22A-9F45-4E4D-815C-78784AC5DF51}" srcOrd="0" destOrd="0" presId="urn:microsoft.com/office/officeart/2005/8/layout/cycle5"/>
    <dgm:cxn modelId="{F3961173-37D1-4F8E-B136-3896D56FE117}" type="presOf" srcId="{8EDD47BF-F560-40FF-89B1-6EF25BF1E53E}" destId="{238F68BD-A627-4D0E-A9F5-342D7B260519}" srcOrd="0" destOrd="0" presId="urn:microsoft.com/office/officeart/2005/8/layout/cycle5"/>
    <dgm:cxn modelId="{3D6D3D04-2084-4C7A-9D27-D8AEABBB5B60}" type="presOf" srcId="{0F85FB0A-B0EE-4732-B66B-A95BB32D5248}" destId="{9B1E5F56-811A-4095-8D93-B6344E1035E1}" srcOrd="0" destOrd="0" presId="urn:microsoft.com/office/officeart/2005/8/layout/cycle5"/>
    <dgm:cxn modelId="{3233A9E8-E024-4C00-BEC9-363C00DDFBFB}" srcId="{A769FF4C-01D0-4E66-9112-C14D371A8BC9}" destId="{1899433B-5671-4B8C-9653-538F026EEF05}" srcOrd="0" destOrd="0" parTransId="{53305F7C-FE2B-46C7-9699-0D4F5A564FB6}" sibTransId="{DAB1C867-D289-4D2D-A769-9C84359AD78B}"/>
    <dgm:cxn modelId="{474DB88E-97A4-46DE-8B16-60E502B52170}" type="presOf" srcId="{8DA987FB-6FAD-4450-A7AA-98BE502E39AA}" destId="{4D7E396B-886E-4E92-A236-40FFE8526BEB}" srcOrd="0" destOrd="0" presId="urn:microsoft.com/office/officeart/2005/8/layout/cycle5"/>
    <dgm:cxn modelId="{12FD1024-F9EA-4690-A86B-D414F71C1C11}" type="presOf" srcId="{2CF24B1A-FC99-498D-9098-A48325CA44BC}" destId="{24569C74-3DD6-4BC9-921C-7FA06C34D779}" srcOrd="0" destOrd="0" presId="urn:microsoft.com/office/officeart/2005/8/layout/cycle5"/>
    <dgm:cxn modelId="{D4A22AF1-9FCA-4959-BF4B-EB91C99751B7}" type="presOf" srcId="{C751C56B-42F6-4A69-932D-3699E4E5E276}" destId="{14B55E0D-56A2-4CEB-87C9-51F19C096857}" srcOrd="0" destOrd="0" presId="urn:microsoft.com/office/officeart/2005/8/layout/cycle5"/>
    <dgm:cxn modelId="{92271318-DDC6-48E4-9018-6274B21B0F42}" type="presParOf" srcId="{D5DEA22A-9F45-4E4D-815C-78784AC5DF51}" destId="{DD257060-98D0-456B-BE7E-C500F9C5DE25}" srcOrd="0" destOrd="0" presId="urn:microsoft.com/office/officeart/2005/8/layout/cycle5"/>
    <dgm:cxn modelId="{6D9F24A4-39F7-4D23-A461-A1EFB50E58A1}" type="presParOf" srcId="{D5DEA22A-9F45-4E4D-815C-78784AC5DF51}" destId="{B6C43D05-1D84-4294-8205-3F8C0034B38A}" srcOrd="1" destOrd="0" presId="urn:microsoft.com/office/officeart/2005/8/layout/cycle5"/>
    <dgm:cxn modelId="{06E9B994-4DC6-4F2B-B86D-96C4B72C791A}" type="presParOf" srcId="{D5DEA22A-9F45-4E4D-815C-78784AC5DF51}" destId="{B36E3B5F-FFAD-4045-A061-571FF94FAE41}" srcOrd="2" destOrd="0" presId="urn:microsoft.com/office/officeart/2005/8/layout/cycle5"/>
    <dgm:cxn modelId="{58201366-07B5-4365-B5C6-10297362C6B5}" type="presParOf" srcId="{D5DEA22A-9F45-4E4D-815C-78784AC5DF51}" destId="{238F68BD-A627-4D0E-A9F5-342D7B260519}" srcOrd="3" destOrd="0" presId="urn:microsoft.com/office/officeart/2005/8/layout/cycle5"/>
    <dgm:cxn modelId="{C965C5BF-C73E-4E63-B031-E31974A73501}" type="presParOf" srcId="{D5DEA22A-9F45-4E4D-815C-78784AC5DF51}" destId="{1D5A897A-D978-4079-89BF-EF6F22F6F54A}" srcOrd="4" destOrd="0" presId="urn:microsoft.com/office/officeart/2005/8/layout/cycle5"/>
    <dgm:cxn modelId="{A7923E5C-1B41-4091-AE41-F97D002350DB}" type="presParOf" srcId="{D5DEA22A-9F45-4E4D-815C-78784AC5DF51}" destId="{72FC4300-43AA-4324-8DEF-8C17EDF83B66}" srcOrd="5" destOrd="0" presId="urn:microsoft.com/office/officeart/2005/8/layout/cycle5"/>
    <dgm:cxn modelId="{9AEB6A3F-2FCE-407F-8BBC-E51CC8D1C983}" type="presParOf" srcId="{D5DEA22A-9F45-4E4D-815C-78784AC5DF51}" destId="{1C7AE361-120C-4AD7-A282-D9D3BC061CB0}" srcOrd="6" destOrd="0" presId="urn:microsoft.com/office/officeart/2005/8/layout/cycle5"/>
    <dgm:cxn modelId="{6A5935E6-2672-4F36-B1B1-CD5D56D8270C}" type="presParOf" srcId="{D5DEA22A-9F45-4E4D-815C-78784AC5DF51}" destId="{D222C464-8AF0-4FBE-A002-E77A9E94C2B1}" srcOrd="7" destOrd="0" presId="urn:microsoft.com/office/officeart/2005/8/layout/cycle5"/>
    <dgm:cxn modelId="{D00F9506-6A94-4ED2-8B95-9D9CD8BC7DD0}" type="presParOf" srcId="{D5DEA22A-9F45-4E4D-815C-78784AC5DF51}" destId="{24569C74-3DD6-4BC9-921C-7FA06C34D779}" srcOrd="8" destOrd="0" presId="urn:microsoft.com/office/officeart/2005/8/layout/cycle5"/>
    <dgm:cxn modelId="{723C9426-C3A6-45B3-80AE-90D09FA60E38}" type="presParOf" srcId="{D5DEA22A-9F45-4E4D-815C-78784AC5DF51}" destId="{9B1E5F56-811A-4095-8D93-B6344E1035E1}" srcOrd="9" destOrd="0" presId="urn:microsoft.com/office/officeart/2005/8/layout/cycle5"/>
    <dgm:cxn modelId="{403A6008-9A9B-4BBD-A2AF-0E21FA0C732A}" type="presParOf" srcId="{D5DEA22A-9F45-4E4D-815C-78784AC5DF51}" destId="{B3AE379C-6A4E-4AEE-84EE-58A99BBF8625}" srcOrd="10" destOrd="0" presId="urn:microsoft.com/office/officeart/2005/8/layout/cycle5"/>
    <dgm:cxn modelId="{081F47CD-BDC6-4928-9FB6-ED5134A0813C}" type="presParOf" srcId="{D5DEA22A-9F45-4E4D-815C-78784AC5DF51}" destId="{B9347B70-F75A-4986-B7FB-0A6879C1C38A}" srcOrd="11" destOrd="0" presId="urn:microsoft.com/office/officeart/2005/8/layout/cycle5"/>
    <dgm:cxn modelId="{3B9242BD-32AC-4C52-AE66-87AEA8EA7393}" type="presParOf" srcId="{D5DEA22A-9F45-4E4D-815C-78784AC5DF51}" destId="{4D7E396B-886E-4E92-A236-40FFE8526BEB}" srcOrd="12" destOrd="0" presId="urn:microsoft.com/office/officeart/2005/8/layout/cycle5"/>
    <dgm:cxn modelId="{C7F6F982-3040-498F-97C1-BEF75F557DA4}" type="presParOf" srcId="{D5DEA22A-9F45-4E4D-815C-78784AC5DF51}" destId="{204052AF-0431-4FA6-81B2-62276323FA1A}" srcOrd="13" destOrd="0" presId="urn:microsoft.com/office/officeart/2005/8/layout/cycle5"/>
    <dgm:cxn modelId="{E5569280-142E-481D-B5AB-4B648BA01FA8}" type="presParOf" srcId="{D5DEA22A-9F45-4E4D-815C-78784AC5DF51}" destId="{14B55E0D-56A2-4CEB-87C9-51F19C096857}" srcOrd="14" destOrd="0" presId="urn:microsoft.com/office/officeart/2005/8/layout/cycle5"/>
  </dgm:cxnLst>
  <dgm:bg/>
  <dgm:whole>
    <a:ln>
      <a:solidFill>
        <a:schemeClr val="tx1"/>
      </a:solid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7008D7-290D-47BB-948D-0FA0DC56978B}"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AU"/>
        </a:p>
      </dgm:t>
    </dgm:pt>
    <dgm:pt modelId="{1AA9E240-7B62-4988-A9F6-8DE082189C92}">
      <dgm:prSet custT="1"/>
      <dgm:spPr>
        <a:solidFill>
          <a:srgbClr val="CC66FF"/>
        </a:solidFill>
      </dgm:spPr>
      <dgm:t>
        <a:bodyPr/>
        <a:lstStyle/>
        <a:p>
          <a:r>
            <a:rPr lang="en-AU" sz="2400" b="1" dirty="0" smtClean="0"/>
            <a:t>What information needs to be included or left out?</a:t>
          </a:r>
          <a:endParaRPr lang="en-AU" sz="2400" b="1" dirty="0"/>
        </a:p>
      </dgm:t>
    </dgm:pt>
    <dgm:pt modelId="{A3B99068-5006-4D1C-9610-51A3C130B5A8}" type="parTrans" cxnId="{789F7A56-E276-4521-9473-73BCE5EBCDC4}">
      <dgm:prSet/>
      <dgm:spPr/>
      <dgm:t>
        <a:bodyPr/>
        <a:lstStyle/>
        <a:p>
          <a:endParaRPr lang="en-AU"/>
        </a:p>
      </dgm:t>
    </dgm:pt>
    <dgm:pt modelId="{2EE856A4-1764-4B90-B19C-9AE830E25A7A}" type="sibTrans" cxnId="{789F7A56-E276-4521-9473-73BCE5EBCDC4}">
      <dgm:prSet/>
      <dgm:spPr>
        <a:ln>
          <a:solidFill>
            <a:schemeClr val="tx1"/>
          </a:solidFill>
        </a:ln>
      </dgm:spPr>
      <dgm:t>
        <a:bodyPr/>
        <a:lstStyle/>
        <a:p>
          <a:endParaRPr lang="en-AU"/>
        </a:p>
      </dgm:t>
    </dgm:pt>
    <dgm:pt modelId="{B1141459-4B3B-4E33-ABE0-63FDA825A14F}">
      <dgm:prSet custT="1"/>
      <dgm:spPr>
        <a:solidFill>
          <a:srgbClr val="CC66FF"/>
        </a:solidFill>
      </dgm:spPr>
      <dgm:t>
        <a:bodyPr/>
        <a:lstStyle/>
        <a:p>
          <a:r>
            <a:rPr lang="en-AU" sz="2400" b="1" dirty="0" smtClean="0"/>
            <a:t>From what or whose point of view shall I write?</a:t>
          </a:r>
          <a:endParaRPr lang="en-AU" sz="2400" b="1" dirty="0"/>
        </a:p>
      </dgm:t>
    </dgm:pt>
    <dgm:pt modelId="{76CDB6D4-F6DC-4591-83C6-98449234181F}" type="parTrans" cxnId="{6123E30E-07E5-4251-B711-D479754BA203}">
      <dgm:prSet/>
      <dgm:spPr/>
      <dgm:t>
        <a:bodyPr/>
        <a:lstStyle/>
        <a:p>
          <a:endParaRPr lang="en-AU"/>
        </a:p>
      </dgm:t>
    </dgm:pt>
    <dgm:pt modelId="{81F4C788-34E1-4000-BEDA-4E9F074B7ECF}" type="sibTrans" cxnId="{6123E30E-07E5-4251-B711-D479754BA203}">
      <dgm:prSet/>
      <dgm:spPr>
        <a:ln>
          <a:solidFill>
            <a:schemeClr val="tx1"/>
          </a:solidFill>
        </a:ln>
      </dgm:spPr>
      <dgm:t>
        <a:bodyPr/>
        <a:lstStyle/>
        <a:p>
          <a:endParaRPr lang="en-AU"/>
        </a:p>
      </dgm:t>
    </dgm:pt>
    <dgm:pt modelId="{639ADF0B-5226-48B3-81F1-3EE259C07859}">
      <dgm:prSet custT="1"/>
      <dgm:spPr>
        <a:solidFill>
          <a:srgbClr val="CC66FF"/>
        </a:solidFill>
      </dgm:spPr>
      <dgm:t>
        <a:bodyPr/>
        <a:lstStyle/>
        <a:p>
          <a:r>
            <a:rPr lang="en-AU" sz="2400" b="1" dirty="0" smtClean="0"/>
            <a:t>What is the most appropriate language to use? E.g. Vocab, technical language, figurative language</a:t>
          </a:r>
          <a:endParaRPr lang="en-AU" sz="2400" b="1" dirty="0"/>
        </a:p>
      </dgm:t>
    </dgm:pt>
    <dgm:pt modelId="{B76A4DA7-05E9-49C9-A8FE-44DB7080FE0E}" type="parTrans" cxnId="{FB83B51D-3BEE-490F-A479-13813FB1FA37}">
      <dgm:prSet/>
      <dgm:spPr/>
      <dgm:t>
        <a:bodyPr/>
        <a:lstStyle/>
        <a:p>
          <a:endParaRPr lang="en-AU"/>
        </a:p>
      </dgm:t>
    </dgm:pt>
    <dgm:pt modelId="{969C61A6-B1BE-47E2-BC91-3B209CEA5F3D}" type="sibTrans" cxnId="{FB83B51D-3BEE-490F-A479-13813FB1FA37}">
      <dgm:prSet/>
      <dgm:spPr>
        <a:ln>
          <a:solidFill>
            <a:schemeClr val="tx1"/>
          </a:solidFill>
        </a:ln>
      </dgm:spPr>
      <dgm:t>
        <a:bodyPr/>
        <a:lstStyle/>
        <a:p>
          <a:endParaRPr lang="en-AU"/>
        </a:p>
      </dgm:t>
    </dgm:pt>
    <dgm:pt modelId="{E33727BC-21D1-4E6B-BD1A-2D4906646574}">
      <dgm:prSet custT="1"/>
      <dgm:spPr>
        <a:solidFill>
          <a:srgbClr val="CC66FF"/>
        </a:solidFill>
      </dgm:spPr>
      <dgm:t>
        <a:bodyPr/>
        <a:lstStyle/>
        <a:p>
          <a:r>
            <a:rPr lang="en-AU" sz="2400" b="1" dirty="0" smtClean="0"/>
            <a:t>What do I want to tell them?</a:t>
          </a:r>
          <a:endParaRPr lang="en-AU" sz="2400" b="1" dirty="0"/>
        </a:p>
      </dgm:t>
    </dgm:pt>
    <dgm:pt modelId="{29E2A88C-C675-4028-BAA1-F1D216F3289B}" type="parTrans" cxnId="{3F6C5636-9314-4F17-9160-4E735ED61E12}">
      <dgm:prSet/>
      <dgm:spPr/>
      <dgm:t>
        <a:bodyPr/>
        <a:lstStyle/>
        <a:p>
          <a:endParaRPr lang="en-AU"/>
        </a:p>
      </dgm:t>
    </dgm:pt>
    <dgm:pt modelId="{C4C08A9B-1F0C-4E5D-8156-F7D6F9753721}" type="sibTrans" cxnId="{3F6C5636-9314-4F17-9160-4E735ED61E12}">
      <dgm:prSet/>
      <dgm:spPr>
        <a:ln>
          <a:solidFill>
            <a:schemeClr val="tx1"/>
          </a:solidFill>
        </a:ln>
      </dgm:spPr>
      <dgm:t>
        <a:bodyPr/>
        <a:lstStyle/>
        <a:p>
          <a:endParaRPr lang="en-AU"/>
        </a:p>
      </dgm:t>
    </dgm:pt>
    <dgm:pt modelId="{1D5E6F5F-B8D3-4BA2-86D7-2176C89D8DA1}">
      <dgm:prSet custT="1"/>
      <dgm:spPr>
        <a:solidFill>
          <a:srgbClr val="CC66FF"/>
        </a:solidFill>
      </dgm:spPr>
      <dgm:t>
        <a:bodyPr/>
        <a:lstStyle/>
        <a:p>
          <a:r>
            <a:rPr lang="en-AU" sz="2400" b="1" dirty="0" smtClean="0"/>
            <a:t>What devices will I use to best suit my audience and purpose?</a:t>
          </a:r>
          <a:endParaRPr lang="en-AU" sz="2400" b="1" dirty="0"/>
        </a:p>
      </dgm:t>
    </dgm:pt>
    <dgm:pt modelId="{1915C4DB-F1FB-4BB8-9F27-79FF0673AD89}" type="parTrans" cxnId="{C2E920F9-0176-4A6E-AF00-98677ADDF76D}">
      <dgm:prSet/>
      <dgm:spPr/>
      <dgm:t>
        <a:bodyPr/>
        <a:lstStyle/>
        <a:p>
          <a:endParaRPr lang="en-AU"/>
        </a:p>
      </dgm:t>
    </dgm:pt>
    <dgm:pt modelId="{7F217D0C-8BDB-4D91-8E7C-EC408EDF4FFA}" type="sibTrans" cxnId="{C2E920F9-0176-4A6E-AF00-98677ADDF76D}">
      <dgm:prSet/>
      <dgm:spPr>
        <a:ln>
          <a:solidFill>
            <a:schemeClr val="tx1"/>
          </a:solidFill>
        </a:ln>
      </dgm:spPr>
      <dgm:t>
        <a:bodyPr/>
        <a:lstStyle/>
        <a:p>
          <a:endParaRPr lang="en-AU"/>
        </a:p>
      </dgm:t>
    </dgm:pt>
    <dgm:pt modelId="{CC1892A0-8458-4F01-A38D-14AA0B0A75DE}">
      <dgm:prSet custT="1"/>
      <dgm:spPr>
        <a:solidFill>
          <a:srgbClr val="CC66FF"/>
        </a:solidFill>
      </dgm:spPr>
      <dgm:t>
        <a:bodyPr/>
        <a:lstStyle/>
        <a:p>
          <a:r>
            <a:rPr lang="en-AU" sz="2400" b="1" dirty="0" smtClean="0"/>
            <a:t>What resources could I use to find relevant information?</a:t>
          </a:r>
          <a:endParaRPr lang="en-AU" sz="2400" b="1" dirty="0"/>
        </a:p>
      </dgm:t>
    </dgm:pt>
    <dgm:pt modelId="{ABF7A26B-1F2F-45CE-B076-D67A25144E42}" type="parTrans" cxnId="{582ACB21-9885-4D80-AA6D-C9DE5D192040}">
      <dgm:prSet/>
      <dgm:spPr/>
      <dgm:t>
        <a:bodyPr/>
        <a:lstStyle/>
        <a:p>
          <a:endParaRPr lang="en-AU"/>
        </a:p>
      </dgm:t>
    </dgm:pt>
    <dgm:pt modelId="{587003E8-A8E0-4599-89FA-052D600965D5}" type="sibTrans" cxnId="{582ACB21-9885-4D80-AA6D-C9DE5D192040}">
      <dgm:prSet/>
      <dgm:spPr>
        <a:ln>
          <a:solidFill>
            <a:schemeClr val="tx1"/>
          </a:solidFill>
        </a:ln>
      </dgm:spPr>
      <dgm:t>
        <a:bodyPr/>
        <a:lstStyle/>
        <a:p>
          <a:endParaRPr lang="en-AU"/>
        </a:p>
      </dgm:t>
    </dgm:pt>
    <dgm:pt modelId="{CF78043E-EA85-46C5-A630-A0BCA1AB6B04}" type="pres">
      <dgm:prSet presAssocID="{027008D7-290D-47BB-948D-0FA0DC56978B}" presName="cycle" presStyleCnt="0">
        <dgm:presLayoutVars>
          <dgm:dir/>
          <dgm:resizeHandles val="exact"/>
        </dgm:presLayoutVars>
      </dgm:prSet>
      <dgm:spPr/>
      <dgm:t>
        <a:bodyPr/>
        <a:lstStyle/>
        <a:p>
          <a:endParaRPr lang="en-AU"/>
        </a:p>
      </dgm:t>
    </dgm:pt>
    <dgm:pt modelId="{76841FFE-0BE8-4403-B92C-31F355541A80}" type="pres">
      <dgm:prSet presAssocID="{E33727BC-21D1-4E6B-BD1A-2D4906646574}" presName="node" presStyleLbl="node1" presStyleIdx="0" presStyleCnt="6" custScaleX="118535" custScaleY="109446">
        <dgm:presLayoutVars>
          <dgm:bulletEnabled val="1"/>
        </dgm:presLayoutVars>
      </dgm:prSet>
      <dgm:spPr/>
      <dgm:t>
        <a:bodyPr/>
        <a:lstStyle/>
        <a:p>
          <a:endParaRPr lang="en-AU"/>
        </a:p>
      </dgm:t>
    </dgm:pt>
    <dgm:pt modelId="{F17419F8-4E0F-484F-90D1-546EB82A9B1E}" type="pres">
      <dgm:prSet presAssocID="{E33727BC-21D1-4E6B-BD1A-2D4906646574}" presName="spNode" presStyleCnt="0"/>
      <dgm:spPr/>
    </dgm:pt>
    <dgm:pt modelId="{5996E1D1-6725-4A1E-90F6-AAD33AAB4A47}" type="pres">
      <dgm:prSet presAssocID="{C4C08A9B-1F0C-4E5D-8156-F7D6F9753721}" presName="sibTrans" presStyleLbl="sibTrans1D1" presStyleIdx="0" presStyleCnt="6"/>
      <dgm:spPr/>
      <dgm:t>
        <a:bodyPr/>
        <a:lstStyle/>
        <a:p>
          <a:endParaRPr lang="en-AU"/>
        </a:p>
      </dgm:t>
    </dgm:pt>
    <dgm:pt modelId="{7F90BDD1-E4BE-4A81-9682-0437DB9ADCA2}" type="pres">
      <dgm:prSet presAssocID="{1AA9E240-7B62-4988-A9F6-8DE082189C92}" presName="node" presStyleLbl="node1" presStyleIdx="1" presStyleCnt="6" custScaleX="127971" custScaleY="118380" custRadScaleRad="103884" custRadScaleInc="6146">
        <dgm:presLayoutVars>
          <dgm:bulletEnabled val="1"/>
        </dgm:presLayoutVars>
      </dgm:prSet>
      <dgm:spPr/>
      <dgm:t>
        <a:bodyPr/>
        <a:lstStyle/>
        <a:p>
          <a:endParaRPr lang="en-AU"/>
        </a:p>
      </dgm:t>
    </dgm:pt>
    <dgm:pt modelId="{590FAC33-2218-4D3C-91B0-B120BEA154B6}" type="pres">
      <dgm:prSet presAssocID="{1AA9E240-7B62-4988-A9F6-8DE082189C92}" presName="spNode" presStyleCnt="0"/>
      <dgm:spPr/>
    </dgm:pt>
    <dgm:pt modelId="{48FAADDE-45FE-4137-AA87-05FC5CEA9A26}" type="pres">
      <dgm:prSet presAssocID="{2EE856A4-1764-4B90-B19C-9AE830E25A7A}" presName="sibTrans" presStyleLbl="sibTrans1D1" presStyleIdx="1" presStyleCnt="6"/>
      <dgm:spPr/>
      <dgm:t>
        <a:bodyPr/>
        <a:lstStyle/>
        <a:p>
          <a:endParaRPr lang="en-AU"/>
        </a:p>
      </dgm:t>
    </dgm:pt>
    <dgm:pt modelId="{CB62F40D-87AB-42B9-BF7D-1359ABC0D3B2}" type="pres">
      <dgm:prSet presAssocID="{B1141459-4B3B-4E33-ABE0-63FDA825A14F}" presName="node" presStyleLbl="node1" presStyleIdx="2" presStyleCnt="6" custScaleX="133055" custScaleY="125661" custRadScaleRad="103251" custRadScaleInc="-37253">
        <dgm:presLayoutVars>
          <dgm:bulletEnabled val="1"/>
        </dgm:presLayoutVars>
      </dgm:prSet>
      <dgm:spPr/>
      <dgm:t>
        <a:bodyPr/>
        <a:lstStyle/>
        <a:p>
          <a:endParaRPr lang="en-AU"/>
        </a:p>
      </dgm:t>
    </dgm:pt>
    <dgm:pt modelId="{48869BC3-41FC-4624-86FB-4A52E7A40A7C}" type="pres">
      <dgm:prSet presAssocID="{B1141459-4B3B-4E33-ABE0-63FDA825A14F}" presName="spNode" presStyleCnt="0"/>
      <dgm:spPr/>
    </dgm:pt>
    <dgm:pt modelId="{41F8D0B8-1638-4DA0-9C03-43B1CBA1F97E}" type="pres">
      <dgm:prSet presAssocID="{81F4C788-34E1-4000-BEDA-4E9F074B7ECF}" presName="sibTrans" presStyleLbl="sibTrans1D1" presStyleIdx="2" presStyleCnt="6"/>
      <dgm:spPr/>
      <dgm:t>
        <a:bodyPr/>
        <a:lstStyle/>
        <a:p>
          <a:endParaRPr lang="en-AU"/>
        </a:p>
      </dgm:t>
    </dgm:pt>
    <dgm:pt modelId="{910A2889-F9E1-4CDD-8E6D-8011EBAD61E3}" type="pres">
      <dgm:prSet presAssocID="{639ADF0B-5226-48B3-81F1-3EE259C07859}" presName="node" presStyleLbl="node1" presStyleIdx="3" presStyleCnt="6" custScaleX="139897" custScaleY="122294" custRadScaleRad="91673" custRadScaleInc="-8227">
        <dgm:presLayoutVars>
          <dgm:bulletEnabled val="1"/>
        </dgm:presLayoutVars>
      </dgm:prSet>
      <dgm:spPr/>
      <dgm:t>
        <a:bodyPr/>
        <a:lstStyle/>
        <a:p>
          <a:endParaRPr lang="en-AU"/>
        </a:p>
      </dgm:t>
    </dgm:pt>
    <dgm:pt modelId="{A6201DDB-0A6E-4BBE-95C7-234C179434ED}" type="pres">
      <dgm:prSet presAssocID="{639ADF0B-5226-48B3-81F1-3EE259C07859}" presName="spNode" presStyleCnt="0"/>
      <dgm:spPr/>
    </dgm:pt>
    <dgm:pt modelId="{CF005C7E-C31C-44F0-9855-3B3C26201462}" type="pres">
      <dgm:prSet presAssocID="{969C61A6-B1BE-47E2-BC91-3B209CEA5F3D}" presName="sibTrans" presStyleLbl="sibTrans1D1" presStyleIdx="3" presStyleCnt="6"/>
      <dgm:spPr/>
      <dgm:t>
        <a:bodyPr/>
        <a:lstStyle/>
        <a:p>
          <a:endParaRPr lang="en-AU"/>
        </a:p>
      </dgm:t>
    </dgm:pt>
    <dgm:pt modelId="{8DEF173E-62B8-4A98-99B7-068BBD0E401F}" type="pres">
      <dgm:prSet presAssocID="{CC1892A0-8458-4F01-A38D-14AA0B0A75DE}" presName="node" presStyleLbl="node1" presStyleIdx="4" presStyleCnt="6" custScaleX="138284" custScaleY="123535" custRadScaleRad="99422" custRadScaleInc="25751">
        <dgm:presLayoutVars>
          <dgm:bulletEnabled val="1"/>
        </dgm:presLayoutVars>
      </dgm:prSet>
      <dgm:spPr/>
      <dgm:t>
        <a:bodyPr/>
        <a:lstStyle/>
        <a:p>
          <a:endParaRPr lang="en-AU"/>
        </a:p>
      </dgm:t>
    </dgm:pt>
    <dgm:pt modelId="{8A7070BF-559A-47DF-9071-B7411182DD2F}" type="pres">
      <dgm:prSet presAssocID="{CC1892A0-8458-4F01-A38D-14AA0B0A75DE}" presName="spNode" presStyleCnt="0"/>
      <dgm:spPr/>
    </dgm:pt>
    <dgm:pt modelId="{B1B72126-9059-4AD9-8BD7-5CD9572C81F6}" type="pres">
      <dgm:prSet presAssocID="{587003E8-A8E0-4599-89FA-052D600965D5}" presName="sibTrans" presStyleLbl="sibTrans1D1" presStyleIdx="4" presStyleCnt="6"/>
      <dgm:spPr/>
      <dgm:t>
        <a:bodyPr/>
        <a:lstStyle/>
        <a:p>
          <a:endParaRPr lang="en-AU"/>
        </a:p>
      </dgm:t>
    </dgm:pt>
    <dgm:pt modelId="{A3CAAA74-E0E0-4D47-BB88-D38FAE93E55B}" type="pres">
      <dgm:prSet presAssocID="{1D5E6F5F-B8D3-4BA2-86D7-2176C89D8DA1}" presName="node" presStyleLbl="node1" presStyleIdx="5" presStyleCnt="6" custScaleX="133196" custScaleY="122426" custRadScaleRad="101211" custRadScaleInc="-1305">
        <dgm:presLayoutVars>
          <dgm:bulletEnabled val="1"/>
        </dgm:presLayoutVars>
      </dgm:prSet>
      <dgm:spPr/>
      <dgm:t>
        <a:bodyPr/>
        <a:lstStyle/>
        <a:p>
          <a:endParaRPr lang="en-AU"/>
        </a:p>
      </dgm:t>
    </dgm:pt>
    <dgm:pt modelId="{EDBB3FF5-3E03-4F30-8C29-639E7EC94D3F}" type="pres">
      <dgm:prSet presAssocID="{1D5E6F5F-B8D3-4BA2-86D7-2176C89D8DA1}" presName="spNode" presStyleCnt="0"/>
      <dgm:spPr/>
    </dgm:pt>
    <dgm:pt modelId="{3C162A48-23C2-49E6-B2BE-E0602BECB022}" type="pres">
      <dgm:prSet presAssocID="{7F217D0C-8BDB-4D91-8E7C-EC408EDF4FFA}" presName="sibTrans" presStyleLbl="sibTrans1D1" presStyleIdx="5" presStyleCnt="6"/>
      <dgm:spPr/>
      <dgm:t>
        <a:bodyPr/>
        <a:lstStyle/>
        <a:p>
          <a:endParaRPr lang="en-AU"/>
        </a:p>
      </dgm:t>
    </dgm:pt>
  </dgm:ptLst>
  <dgm:cxnLst>
    <dgm:cxn modelId="{66C53F60-A741-4BE8-BEF8-ED2E53378DB6}" type="presOf" srcId="{81F4C788-34E1-4000-BEDA-4E9F074B7ECF}" destId="{41F8D0B8-1638-4DA0-9C03-43B1CBA1F97E}" srcOrd="0" destOrd="0" presId="urn:microsoft.com/office/officeart/2005/8/layout/cycle5"/>
    <dgm:cxn modelId="{582ACB21-9885-4D80-AA6D-C9DE5D192040}" srcId="{027008D7-290D-47BB-948D-0FA0DC56978B}" destId="{CC1892A0-8458-4F01-A38D-14AA0B0A75DE}" srcOrd="4" destOrd="0" parTransId="{ABF7A26B-1F2F-45CE-B076-D67A25144E42}" sibTransId="{587003E8-A8E0-4599-89FA-052D600965D5}"/>
    <dgm:cxn modelId="{443CDCE7-456F-46BB-9836-21DCF03D52E2}" type="presOf" srcId="{7F217D0C-8BDB-4D91-8E7C-EC408EDF4FFA}" destId="{3C162A48-23C2-49E6-B2BE-E0602BECB022}" srcOrd="0" destOrd="0" presId="urn:microsoft.com/office/officeart/2005/8/layout/cycle5"/>
    <dgm:cxn modelId="{2C333F0B-FB53-4C40-9565-B30FBF49C7AC}" type="presOf" srcId="{C4C08A9B-1F0C-4E5D-8156-F7D6F9753721}" destId="{5996E1D1-6725-4A1E-90F6-AAD33AAB4A47}" srcOrd="0" destOrd="0" presId="urn:microsoft.com/office/officeart/2005/8/layout/cycle5"/>
    <dgm:cxn modelId="{3F6C5636-9314-4F17-9160-4E735ED61E12}" srcId="{027008D7-290D-47BB-948D-0FA0DC56978B}" destId="{E33727BC-21D1-4E6B-BD1A-2D4906646574}" srcOrd="0" destOrd="0" parTransId="{29E2A88C-C675-4028-BAA1-F1D216F3289B}" sibTransId="{C4C08A9B-1F0C-4E5D-8156-F7D6F9753721}"/>
    <dgm:cxn modelId="{951A80B9-E256-41BF-9146-5211EE1A04AD}" type="presOf" srcId="{CC1892A0-8458-4F01-A38D-14AA0B0A75DE}" destId="{8DEF173E-62B8-4A98-99B7-068BBD0E401F}" srcOrd="0" destOrd="0" presId="urn:microsoft.com/office/officeart/2005/8/layout/cycle5"/>
    <dgm:cxn modelId="{FB83B51D-3BEE-490F-A479-13813FB1FA37}" srcId="{027008D7-290D-47BB-948D-0FA0DC56978B}" destId="{639ADF0B-5226-48B3-81F1-3EE259C07859}" srcOrd="3" destOrd="0" parTransId="{B76A4DA7-05E9-49C9-A8FE-44DB7080FE0E}" sibTransId="{969C61A6-B1BE-47E2-BC91-3B209CEA5F3D}"/>
    <dgm:cxn modelId="{82A09128-614D-4FCB-A006-B233C20055F0}" type="presOf" srcId="{B1141459-4B3B-4E33-ABE0-63FDA825A14F}" destId="{CB62F40D-87AB-42B9-BF7D-1359ABC0D3B2}" srcOrd="0" destOrd="0" presId="urn:microsoft.com/office/officeart/2005/8/layout/cycle5"/>
    <dgm:cxn modelId="{8E4E370A-F0B9-4574-9D32-4CB3997151B0}" type="presOf" srcId="{2EE856A4-1764-4B90-B19C-9AE830E25A7A}" destId="{48FAADDE-45FE-4137-AA87-05FC5CEA9A26}" srcOrd="0" destOrd="0" presId="urn:microsoft.com/office/officeart/2005/8/layout/cycle5"/>
    <dgm:cxn modelId="{789F7A56-E276-4521-9473-73BCE5EBCDC4}" srcId="{027008D7-290D-47BB-948D-0FA0DC56978B}" destId="{1AA9E240-7B62-4988-A9F6-8DE082189C92}" srcOrd="1" destOrd="0" parTransId="{A3B99068-5006-4D1C-9610-51A3C130B5A8}" sibTransId="{2EE856A4-1764-4B90-B19C-9AE830E25A7A}"/>
    <dgm:cxn modelId="{D263B950-8ABE-4418-BAE5-9D279AD4710A}" type="presOf" srcId="{587003E8-A8E0-4599-89FA-052D600965D5}" destId="{B1B72126-9059-4AD9-8BD7-5CD9572C81F6}" srcOrd="0" destOrd="0" presId="urn:microsoft.com/office/officeart/2005/8/layout/cycle5"/>
    <dgm:cxn modelId="{730AA487-337C-44A6-850E-62FFB816F6CB}" type="presOf" srcId="{E33727BC-21D1-4E6B-BD1A-2D4906646574}" destId="{76841FFE-0BE8-4403-B92C-31F355541A80}" srcOrd="0" destOrd="0" presId="urn:microsoft.com/office/officeart/2005/8/layout/cycle5"/>
    <dgm:cxn modelId="{D35062AC-949E-464E-A1F9-C9ABC074BDE5}" type="presOf" srcId="{027008D7-290D-47BB-948D-0FA0DC56978B}" destId="{CF78043E-EA85-46C5-A630-A0BCA1AB6B04}" srcOrd="0" destOrd="0" presId="urn:microsoft.com/office/officeart/2005/8/layout/cycle5"/>
    <dgm:cxn modelId="{C7203F3F-1B20-44E0-9EDE-3A3649BA8B28}" type="presOf" srcId="{1AA9E240-7B62-4988-A9F6-8DE082189C92}" destId="{7F90BDD1-E4BE-4A81-9682-0437DB9ADCA2}" srcOrd="0" destOrd="0" presId="urn:microsoft.com/office/officeart/2005/8/layout/cycle5"/>
    <dgm:cxn modelId="{6F21D645-B221-4DB4-A937-0E0D20F6E52D}" type="presOf" srcId="{969C61A6-B1BE-47E2-BC91-3B209CEA5F3D}" destId="{CF005C7E-C31C-44F0-9855-3B3C26201462}" srcOrd="0" destOrd="0" presId="urn:microsoft.com/office/officeart/2005/8/layout/cycle5"/>
    <dgm:cxn modelId="{299E6122-0F7A-4802-B103-FAE96A98F7C0}" type="presOf" srcId="{639ADF0B-5226-48B3-81F1-3EE259C07859}" destId="{910A2889-F9E1-4CDD-8E6D-8011EBAD61E3}" srcOrd="0" destOrd="0" presId="urn:microsoft.com/office/officeart/2005/8/layout/cycle5"/>
    <dgm:cxn modelId="{B44D3EC0-C242-4509-BA5D-D887CEEBC840}" type="presOf" srcId="{1D5E6F5F-B8D3-4BA2-86D7-2176C89D8DA1}" destId="{A3CAAA74-E0E0-4D47-BB88-D38FAE93E55B}" srcOrd="0" destOrd="0" presId="urn:microsoft.com/office/officeart/2005/8/layout/cycle5"/>
    <dgm:cxn modelId="{C2E920F9-0176-4A6E-AF00-98677ADDF76D}" srcId="{027008D7-290D-47BB-948D-0FA0DC56978B}" destId="{1D5E6F5F-B8D3-4BA2-86D7-2176C89D8DA1}" srcOrd="5" destOrd="0" parTransId="{1915C4DB-F1FB-4BB8-9F27-79FF0673AD89}" sibTransId="{7F217D0C-8BDB-4D91-8E7C-EC408EDF4FFA}"/>
    <dgm:cxn modelId="{6123E30E-07E5-4251-B711-D479754BA203}" srcId="{027008D7-290D-47BB-948D-0FA0DC56978B}" destId="{B1141459-4B3B-4E33-ABE0-63FDA825A14F}" srcOrd="2" destOrd="0" parTransId="{76CDB6D4-F6DC-4591-83C6-98449234181F}" sibTransId="{81F4C788-34E1-4000-BEDA-4E9F074B7ECF}"/>
    <dgm:cxn modelId="{7E5E7663-00FF-4513-ABC4-8E85238C9D51}" type="presParOf" srcId="{CF78043E-EA85-46C5-A630-A0BCA1AB6B04}" destId="{76841FFE-0BE8-4403-B92C-31F355541A80}" srcOrd="0" destOrd="0" presId="urn:microsoft.com/office/officeart/2005/8/layout/cycle5"/>
    <dgm:cxn modelId="{9C04A6B1-5F84-463C-B49C-E9C358F21E11}" type="presParOf" srcId="{CF78043E-EA85-46C5-A630-A0BCA1AB6B04}" destId="{F17419F8-4E0F-484F-90D1-546EB82A9B1E}" srcOrd="1" destOrd="0" presId="urn:microsoft.com/office/officeart/2005/8/layout/cycle5"/>
    <dgm:cxn modelId="{41842E61-F482-4BD2-AEAB-58658BC89E4F}" type="presParOf" srcId="{CF78043E-EA85-46C5-A630-A0BCA1AB6B04}" destId="{5996E1D1-6725-4A1E-90F6-AAD33AAB4A47}" srcOrd="2" destOrd="0" presId="urn:microsoft.com/office/officeart/2005/8/layout/cycle5"/>
    <dgm:cxn modelId="{10EA9206-823A-4A32-BED9-1F2E7D1B2EC1}" type="presParOf" srcId="{CF78043E-EA85-46C5-A630-A0BCA1AB6B04}" destId="{7F90BDD1-E4BE-4A81-9682-0437DB9ADCA2}" srcOrd="3" destOrd="0" presId="urn:microsoft.com/office/officeart/2005/8/layout/cycle5"/>
    <dgm:cxn modelId="{BA018BA2-88D6-4512-A69A-24ED6D367AF1}" type="presParOf" srcId="{CF78043E-EA85-46C5-A630-A0BCA1AB6B04}" destId="{590FAC33-2218-4D3C-91B0-B120BEA154B6}" srcOrd="4" destOrd="0" presId="urn:microsoft.com/office/officeart/2005/8/layout/cycle5"/>
    <dgm:cxn modelId="{70965758-F456-4553-BC89-3109C359779F}" type="presParOf" srcId="{CF78043E-EA85-46C5-A630-A0BCA1AB6B04}" destId="{48FAADDE-45FE-4137-AA87-05FC5CEA9A26}" srcOrd="5" destOrd="0" presId="urn:microsoft.com/office/officeart/2005/8/layout/cycle5"/>
    <dgm:cxn modelId="{666ADC02-F2AC-4E71-8DBC-14A19CA415B9}" type="presParOf" srcId="{CF78043E-EA85-46C5-A630-A0BCA1AB6B04}" destId="{CB62F40D-87AB-42B9-BF7D-1359ABC0D3B2}" srcOrd="6" destOrd="0" presId="urn:microsoft.com/office/officeart/2005/8/layout/cycle5"/>
    <dgm:cxn modelId="{145A2695-7DBE-4079-BFEE-E45E48CBC7B0}" type="presParOf" srcId="{CF78043E-EA85-46C5-A630-A0BCA1AB6B04}" destId="{48869BC3-41FC-4624-86FB-4A52E7A40A7C}" srcOrd="7" destOrd="0" presId="urn:microsoft.com/office/officeart/2005/8/layout/cycle5"/>
    <dgm:cxn modelId="{16D8E62A-2CE3-427B-A3A7-6E724FA4F20F}" type="presParOf" srcId="{CF78043E-EA85-46C5-A630-A0BCA1AB6B04}" destId="{41F8D0B8-1638-4DA0-9C03-43B1CBA1F97E}" srcOrd="8" destOrd="0" presId="urn:microsoft.com/office/officeart/2005/8/layout/cycle5"/>
    <dgm:cxn modelId="{284F4073-531C-43B0-8857-E9BE321CF5F5}" type="presParOf" srcId="{CF78043E-EA85-46C5-A630-A0BCA1AB6B04}" destId="{910A2889-F9E1-4CDD-8E6D-8011EBAD61E3}" srcOrd="9" destOrd="0" presId="urn:microsoft.com/office/officeart/2005/8/layout/cycle5"/>
    <dgm:cxn modelId="{64908949-E196-46E7-9B8A-79368B02860D}" type="presParOf" srcId="{CF78043E-EA85-46C5-A630-A0BCA1AB6B04}" destId="{A6201DDB-0A6E-4BBE-95C7-234C179434ED}" srcOrd="10" destOrd="0" presId="urn:microsoft.com/office/officeart/2005/8/layout/cycle5"/>
    <dgm:cxn modelId="{FA2BD66A-7547-4A28-A7D3-EE8B0C804095}" type="presParOf" srcId="{CF78043E-EA85-46C5-A630-A0BCA1AB6B04}" destId="{CF005C7E-C31C-44F0-9855-3B3C26201462}" srcOrd="11" destOrd="0" presId="urn:microsoft.com/office/officeart/2005/8/layout/cycle5"/>
    <dgm:cxn modelId="{F212F7D0-B3C2-4B15-902E-1A5FFF378CCE}" type="presParOf" srcId="{CF78043E-EA85-46C5-A630-A0BCA1AB6B04}" destId="{8DEF173E-62B8-4A98-99B7-068BBD0E401F}" srcOrd="12" destOrd="0" presId="urn:microsoft.com/office/officeart/2005/8/layout/cycle5"/>
    <dgm:cxn modelId="{AD2BE165-4EE5-43FD-BC21-A71353A57F56}" type="presParOf" srcId="{CF78043E-EA85-46C5-A630-A0BCA1AB6B04}" destId="{8A7070BF-559A-47DF-9071-B7411182DD2F}" srcOrd="13" destOrd="0" presId="urn:microsoft.com/office/officeart/2005/8/layout/cycle5"/>
    <dgm:cxn modelId="{4F019C16-1B65-4BD8-9DF4-1F1C06EF0F42}" type="presParOf" srcId="{CF78043E-EA85-46C5-A630-A0BCA1AB6B04}" destId="{B1B72126-9059-4AD9-8BD7-5CD9572C81F6}" srcOrd="14" destOrd="0" presId="urn:microsoft.com/office/officeart/2005/8/layout/cycle5"/>
    <dgm:cxn modelId="{E10C3CDD-C672-43B3-8871-9FE85CECE564}" type="presParOf" srcId="{CF78043E-EA85-46C5-A630-A0BCA1AB6B04}" destId="{A3CAAA74-E0E0-4D47-BB88-D38FAE93E55B}" srcOrd="15" destOrd="0" presId="urn:microsoft.com/office/officeart/2005/8/layout/cycle5"/>
    <dgm:cxn modelId="{B37AA4E2-FA3F-4A10-AA1A-966DE580A6E6}" type="presParOf" srcId="{CF78043E-EA85-46C5-A630-A0BCA1AB6B04}" destId="{EDBB3FF5-3E03-4F30-8C29-639E7EC94D3F}" srcOrd="16" destOrd="0" presId="urn:microsoft.com/office/officeart/2005/8/layout/cycle5"/>
    <dgm:cxn modelId="{79785F22-1488-403C-B072-4E556F23763D}" type="presParOf" srcId="{CF78043E-EA85-46C5-A630-A0BCA1AB6B04}" destId="{3C162A48-23C2-49E6-B2BE-E0602BECB022}" srcOrd="17" destOrd="0" presId="urn:microsoft.com/office/officeart/2005/8/layout/cycle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6841FFE-0BE8-4403-B92C-31F355541A80}">
      <dsp:nvSpPr>
        <dsp:cNvPr id="0" name=""/>
        <dsp:cNvSpPr/>
      </dsp:nvSpPr>
      <dsp:spPr>
        <a:xfrm>
          <a:off x="4940157" y="-162312"/>
          <a:ext cx="2985619" cy="1791847"/>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solidFill>
                <a:schemeClr val="bg1"/>
              </a:solidFill>
            </a:rPr>
            <a:t>Why am I writing this text?</a:t>
          </a:r>
          <a:endParaRPr lang="en-AU" sz="2400" b="1" kern="1200" dirty="0">
            <a:solidFill>
              <a:schemeClr val="bg1"/>
            </a:solidFill>
          </a:endParaRPr>
        </a:p>
      </dsp:txBody>
      <dsp:txXfrm>
        <a:off x="4940157" y="-162312"/>
        <a:ext cx="2985619" cy="1791847"/>
      </dsp:txXfrm>
    </dsp:sp>
    <dsp:sp modelId="{5996E1D1-6725-4A1E-90F6-AAD33AAB4A47}">
      <dsp:nvSpPr>
        <dsp:cNvPr id="0" name=""/>
        <dsp:cNvSpPr/>
      </dsp:nvSpPr>
      <dsp:spPr>
        <a:xfrm>
          <a:off x="2970039" y="873439"/>
          <a:ext cx="7706480" cy="7706480"/>
        </a:xfrm>
        <a:custGeom>
          <a:avLst/>
          <a:gdLst/>
          <a:ahLst/>
          <a:cxnLst/>
          <a:rect l="0" t="0" r="0" b="0"/>
          <a:pathLst>
            <a:path>
              <a:moveTo>
                <a:pt x="5226593" y="253051"/>
              </a:moveTo>
              <a:arcTo wR="3853240" hR="3853240" stAng="17452813" swAng="773214"/>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7F90BDD1-E4BE-4A81-9682-0437DB9ADCA2}">
      <dsp:nvSpPr>
        <dsp:cNvPr id="0" name=""/>
        <dsp:cNvSpPr/>
      </dsp:nvSpPr>
      <dsp:spPr>
        <a:xfrm>
          <a:off x="8330072" y="1691170"/>
          <a:ext cx="3223290" cy="1938114"/>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solidFill>
                <a:schemeClr val="bg1"/>
              </a:solidFill>
            </a:rPr>
            <a:t>Who is the particular audience for this piece of writing? –  </a:t>
          </a:r>
          <a:r>
            <a:rPr lang="en-AU" sz="2400" b="1" kern="1200" dirty="0" err="1" smtClean="0">
              <a:solidFill>
                <a:schemeClr val="bg1"/>
              </a:solidFill>
            </a:rPr>
            <a:t>eg</a:t>
          </a:r>
          <a:r>
            <a:rPr lang="en-AU" sz="2400" b="1" kern="1200" dirty="0" smtClean="0">
              <a:solidFill>
                <a:schemeClr val="bg1"/>
              </a:solidFill>
            </a:rPr>
            <a:t>:  age, gender, interests</a:t>
          </a:r>
          <a:endParaRPr lang="en-AU" sz="2400" b="1" kern="1200" dirty="0">
            <a:solidFill>
              <a:schemeClr val="bg1"/>
            </a:solidFill>
          </a:endParaRPr>
        </a:p>
      </dsp:txBody>
      <dsp:txXfrm>
        <a:off x="8330072" y="1691170"/>
        <a:ext cx="3223290" cy="1938114"/>
      </dsp:txXfrm>
    </dsp:sp>
    <dsp:sp modelId="{48FAADDE-45FE-4137-AA87-05FC5CEA9A26}">
      <dsp:nvSpPr>
        <dsp:cNvPr id="0" name=""/>
        <dsp:cNvSpPr/>
      </dsp:nvSpPr>
      <dsp:spPr>
        <a:xfrm>
          <a:off x="2716165" y="661003"/>
          <a:ext cx="7706480" cy="7706480"/>
        </a:xfrm>
        <a:custGeom>
          <a:avLst/>
          <a:gdLst/>
          <a:ahLst/>
          <a:cxnLst/>
          <a:rect l="0" t="0" r="0" b="0"/>
          <a:pathLst>
            <a:path>
              <a:moveTo>
                <a:pt x="7659587" y="3253923"/>
              </a:moveTo>
              <a:arcTo wR="3853240" hR="3853240" stAng="21063128" swAng="787172"/>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CB62F40D-87AB-42B9-BF7D-1359ABC0D3B2}">
      <dsp:nvSpPr>
        <dsp:cNvPr id="0" name=""/>
        <dsp:cNvSpPr/>
      </dsp:nvSpPr>
      <dsp:spPr>
        <a:xfrm>
          <a:off x="8431644" y="5083870"/>
          <a:ext cx="3351344" cy="2057319"/>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solidFill>
                <a:schemeClr val="bg1"/>
              </a:solidFill>
            </a:rPr>
            <a:t>What does the audience already know?</a:t>
          </a:r>
          <a:endParaRPr lang="en-AU" sz="2400" b="1" kern="1200" dirty="0">
            <a:solidFill>
              <a:schemeClr val="bg1"/>
            </a:solidFill>
          </a:endParaRPr>
        </a:p>
      </dsp:txBody>
      <dsp:txXfrm>
        <a:off x="8431644" y="5083870"/>
        <a:ext cx="3351344" cy="2057319"/>
      </dsp:txXfrm>
    </dsp:sp>
    <dsp:sp modelId="{41F8D0B8-1638-4DA0-9C03-43B1CBA1F97E}">
      <dsp:nvSpPr>
        <dsp:cNvPr id="0" name=""/>
        <dsp:cNvSpPr/>
      </dsp:nvSpPr>
      <dsp:spPr>
        <a:xfrm>
          <a:off x="3488377" y="84653"/>
          <a:ext cx="7706480" cy="7706480"/>
        </a:xfrm>
        <a:custGeom>
          <a:avLst/>
          <a:gdLst/>
          <a:ahLst/>
          <a:cxnLst/>
          <a:rect l="0" t="0" r="0" b="0"/>
          <a:pathLst>
            <a:path>
              <a:moveTo>
                <a:pt x="5749331" y="7207684"/>
              </a:moveTo>
              <a:arcTo wR="3853240" hR="3853240" stAng="3631368" swAng="779407"/>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910A2889-F9E1-4CDD-8E6D-8011EBAD61E3}">
      <dsp:nvSpPr>
        <dsp:cNvPr id="0" name=""/>
        <dsp:cNvSpPr/>
      </dsp:nvSpPr>
      <dsp:spPr>
        <a:xfrm>
          <a:off x="5060829" y="7071706"/>
          <a:ext cx="3095034" cy="2145056"/>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solidFill>
                <a:schemeClr val="bg1"/>
              </a:solidFill>
            </a:rPr>
            <a:t>What</a:t>
          </a:r>
          <a:r>
            <a:rPr lang="en-AU" sz="2400" b="1" kern="1200" baseline="0" dirty="0" smtClean="0">
              <a:solidFill>
                <a:schemeClr val="bg1"/>
              </a:solidFill>
            </a:rPr>
            <a:t> will my audience expect to see in the text?</a:t>
          </a:r>
          <a:endParaRPr lang="en-AU" sz="2400" b="1" kern="1200" dirty="0">
            <a:solidFill>
              <a:schemeClr val="bg1"/>
            </a:solidFill>
          </a:endParaRPr>
        </a:p>
      </dsp:txBody>
      <dsp:txXfrm>
        <a:off x="5060829" y="7071706"/>
        <a:ext cx="3095034" cy="2145056"/>
      </dsp:txXfrm>
    </dsp:sp>
    <dsp:sp modelId="{CF005C7E-C31C-44F0-9855-3B3C26201462}">
      <dsp:nvSpPr>
        <dsp:cNvPr id="0" name=""/>
        <dsp:cNvSpPr/>
      </dsp:nvSpPr>
      <dsp:spPr>
        <a:xfrm>
          <a:off x="2096234" y="271029"/>
          <a:ext cx="7706480" cy="7706480"/>
        </a:xfrm>
        <a:custGeom>
          <a:avLst/>
          <a:gdLst/>
          <a:ahLst/>
          <a:cxnLst/>
          <a:rect l="0" t="0" r="0" b="0"/>
          <a:pathLst>
            <a:path>
              <a:moveTo>
                <a:pt x="2662380" y="7517842"/>
              </a:moveTo>
              <a:arcTo wR="3853240" hR="3853240" stAng="6480134" swAng="850201"/>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8DEF173E-62B8-4A98-99B7-068BBD0E401F}">
      <dsp:nvSpPr>
        <dsp:cNvPr id="0" name=""/>
        <dsp:cNvSpPr/>
      </dsp:nvSpPr>
      <dsp:spPr>
        <a:xfrm>
          <a:off x="1215173" y="5185525"/>
          <a:ext cx="3483050" cy="2022512"/>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solidFill>
                <a:schemeClr val="bg1"/>
              </a:solidFill>
            </a:rPr>
            <a:t>What will I do to appeal to my audience?</a:t>
          </a:r>
          <a:endParaRPr lang="en-AU" sz="2400" b="1" kern="1200" dirty="0">
            <a:solidFill>
              <a:schemeClr val="bg1"/>
            </a:solidFill>
          </a:endParaRPr>
        </a:p>
      </dsp:txBody>
      <dsp:txXfrm>
        <a:off x="1215173" y="5185525"/>
        <a:ext cx="3483050" cy="2022512"/>
      </dsp:txXfrm>
    </dsp:sp>
    <dsp:sp modelId="{B1B72126-9059-4AD9-8BD7-5CD9572C81F6}">
      <dsp:nvSpPr>
        <dsp:cNvPr id="0" name=""/>
        <dsp:cNvSpPr/>
      </dsp:nvSpPr>
      <dsp:spPr>
        <a:xfrm>
          <a:off x="2593077" y="677809"/>
          <a:ext cx="7706480" cy="7706480"/>
        </a:xfrm>
        <a:custGeom>
          <a:avLst/>
          <a:gdLst/>
          <a:ahLst/>
          <a:cxnLst/>
          <a:rect l="0" t="0" r="0" b="0"/>
          <a:pathLst>
            <a:path>
              <a:moveTo>
                <a:pt x="16150" y="4205665"/>
              </a:moveTo>
              <a:arcTo wR="3853240" hR="3853240" stAng="10485136" swAng="824672"/>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A3CAAA74-E0E0-4D47-BB88-D38FAE93E55B}">
      <dsp:nvSpPr>
        <dsp:cNvPr id="0" name=""/>
        <dsp:cNvSpPr/>
      </dsp:nvSpPr>
      <dsp:spPr>
        <a:xfrm>
          <a:off x="1418515" y="1658053"/>
          <a:ext cx="3354895" cy="2004356"/>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solidFill>
                <a:schemeClr val="bg1"/>
              </a:solidFill>
            </a:rPr>
            <a:t>How will I publish this text in a way which best suits my audience and purpose?</a:t>
          </a:r>
          <a:endParaRPr lang="en-AU" sz="2400" b="1" kern="1200" dirty="0">
            <a:solidFill>
              <a:schemeClr val="bg1"/>
            </a:solidFill>
          </a:endParaRPr>
        </a:p>
      </dsp:txBody>
      <dsp:txXfrm>
        <a:off x="1418515" y="1658053"/>
        <a:ext cx="3354895" cy="2004356"/>
      </dsp:txXfrm>
    </dsp:sp>
    <dsp:sp modelId="{3C162A48-23C2-49E6-B2BE-E0602BECB022}">
      <dsp:nvSpPr>
        <dsp:cNvPr id="0" name=""/>
        <dsp:cNvSpPr/>
      </dsp:nvSpPr>
      <dsp:spPr>
        <a:xfrm>
          <a:off x="2579727" y="733611"/>
          <a:ext cx="7706480" cy="7706480"/>
        </a:xfrm>
        <a:custGeom>
          <a:avLst/>
          <a:gdLst/>
          <a:ahLst/>
          <a:cxnLst/>
          <a:rect l="0" t="0" r="0" b="0"/>
          <a:pathLst>
            <a:path>
              <a:moveTo>
                <a:pt x="1534548" y="775720"/>
              </a:moveTo>
              <a:arcTo wR="3853240" hR="3853240" stAng="13980275" swAng="640131"/>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D257060-98D0-456B-BE7E-C500F9C5DE25}">
      <dsp:nvSpPr>
        <dsp:cNvPr id="0" name=""/>
        <dsp:cNvSpPr/>
      </dsp:nvSpPr>
      <dsp:spPr>
        <a:xfrm>
          <a:off x="5072840" y="306359"/>
          <a:ext cx="2714634" cy="1872280"/>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AU" sz="2700" kern="1200" dirty="0" smtClean="0">
              <a:solidFill>
                <a:schemeClr val="bg1"/>
              </a:solidFill>
            </a:rPr>
            <a:t>What is the best way to get my message across?</a:t>
          </a:r>
          <a:endParaRPr lang="en-AU" sz="2700" kern="1200" dirty="0">
            <a:solidFill>
              <a:schemeClr val="bg1"/>
            </a:solidFill>
          </a:endParaRPr>
        </a:p>
      </dsp:txBody>
      <dsp:txXfrm>
        <a:off x="5072840" y="306359"/>
        <a:ext cx="2714634" cy="1872280"/>
      </dsp:txXfrm>
    </dsp:sp>
    <dsp:sp modelId="{B36E3B5F-FFAD-4045-A061-571FF94FAE41}">
      <dsp:nvSpPr>
        <dsp:cNvPr id="0" name=""/>
        <dsp:cNvSpPr/>
      </dsp:nvSpPr>
      <dsp:spPr>
        <a:xfrm>
          <a:off x="2592267" y="1328324"/>
          <a:ext cx="8319958" cy="8319958"/>
        </a:xfrm>
        <a:custGeom>
          <a:avLst/>
          <a:gdLst/>
          <a:ahLst/>
          <a:cxnLst/>
          <a:rect l="0" t="0" r="0" b="0"/>
          <a:pathLst>
            <a:path>
              <a:moveTo>
                <a:pt x="5681893" y="288389"/>
              </a:moveTo>
              <a:arcTo wR="4159979" hR="4159979" stAng="17487581" swAng="1303857"/>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238F68BD-A627-4D0E-A9F5-342D7B260519}">
      <dsp:nvSpPr>
        <dsp:cNvPr id="0" name=""/>
        <dsp:cNvSpPr/>
      </dsp:nvSpPr>
      <dsp:spPr>
        <a:xfrm>
          <a:off x="8856389" y="2827727"/>
          <a:ext cx="3203184" cy="2082069"/>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AU" sz="2700" kern="1200" dirty="0" smtClean="0">
              <a:solidFill>
                <a:schemeClr val="bg1"/>
              </a:solidFill>
            </a:rPr>
            <a:t>How will I organise my ideas?</a:t>
          </a:r>
          <a:endParaRPr lang="en-AU" sz="2700" kern="1200" dirty="0">
            <a:solidFill>
              <a:schemeClr val="bg1"/>
            </a:solidFill>
          </a:endParaRPr>
        </a:p>
      </dsp:txBody>
      <dsp:txXfrm>
        <a:off x="8856389" y="2827727"/>
        <a:ext cx="3203184" cy="2082069"/>
      </dsp:txXfrm>
    </dsp:sp>
    <dsp:sp modelId="{72FC4300-43AA-4324-8DEF-8C17EDF83B66}">
      <dsp:nvSpPr>
        <dsp:cNvPr id="0" name=""/>
        <dsp:cNvSpPr/>
      </dsp:nvSpPr>
      <dsp:spPr>
        <a:xfrm>
          <a:off x="2355411" y="332610"/>
          <a:ext cx="8319958" cy="8319958"/>
        </a:xfrm>
        <a:custGeom>
          <a:avLst/>
          <a:gdLst/>
          <a:ahLst/>
          <a:cxnLst/>
          <a:rect l="0" t="0" r="0" b="0"/>
          <a:pathLst>
            <a:path>
              <a:moveTo>
                <a:pt x="8231482" y="5013380"/>
              </a:moveTo>
              <a:arcTo wR="4159979" hR="4159979" stAng="710281" swAng="1116904"/>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1C7AE361-120C-4AD7-A282-D9D3BC061CB0}">
      <dsp:nvSpPr>
        <dsp:cNvPr id="0" name=""/>
        <dsp:cNvSpPr/>
      </dsp:nvSpPr>
      <dsp:spPr>
        <a:xfrm>
          <a:off x="7430301" y="6969092"/>
          <a:ext cx="3203184" cy="2082069"/>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AU" sz="2700" kern="1200" dirty="0" smtClean="0">
              <a:solidFill>
                <a:schemeClr val="bg1"/>
              </a:solidFill>
            </a:rPr>
            <a:t>What text form will I choose?</a:t>
          </a:r>
          <a:endParaRPr lang="en-AU" sz="2700" kern="1200" dirty="0">
            <a:solidFill>
              <a:schemeClr val="bg1"/>
            </a:solidFill>
          </a:endParaRPr>
        </a:p>
      </dsp:txBody>
      <dsp:txXfrm>
        <a:off x="7430301" y="6969092"/>
        <a:ext cx="3203184" cy="2082069"/>
      </dsp:txXfrm>
    </dsp:sp>
    <dsp:sp modelId="{24569C74-3DD6-4BC9-921C-7FA06C34D779}">
      <dsp:nvSpPr>
        <dsp:cNvPr id="0" name=""/>
        <dsp:cNvSpPr/>
      </dsp:nvSpPr>
      <dsp:spPr>
        <a:xfrm>
          <a:off x="2409712" y="625088"/>
          <a:ext cx="8319958" cy="8319958"/>
        </a:xfrm>
        <a:custGeom>
          <a:avLst/>
          <a:gdLst/>
          <a:ahLst/>
          <a:cxnLst/>
          <a:rect l="0" t="0" r="0" b="0"/>
          <a:pathLst>
            <a:path>
              <a:moveTo>
                <a:pt x="4680274" y="8287293"/>
              </a:moveTo>
              <a:arcTo wR="4159979" hR="4159979" stAng="4968907" swAng="866261"/>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9B1E5F56-811A-4095-8D93-B6344E1035E1}">
      <dsp:nvSpPr>
        <dsp:cNvPr id="0" name=""/>
        <dsp:cNvSpPr/>
      </dsp:nvSpPr>
      <dsp:spPr>
        <a:xfrm>
          <a:off x="2501074" y="7040534"/>
          <a:ext cx="3203184" cy="2082069"/>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AU" sz="2700" kern="1200" dirty="0" smtClean="0">
              <a:solidFill>
                <a:schemeClr val="bg1"/>
              </a:solidFill>
            </a:rPr>
            <a:t>How will I set it out? </a:t>
          </a:r>
          <a:r>
            <a:rPr lang="en-AU" sz="2700" kern="1200" dirty="0" err="1" smtClean="0">
              <a:solidFill>
                <a:schemeClr val="bg1"/>
              </a:solidFill>
            </a:rPr>
            <a:t>Eg</a:t>
          </a:r>
          <a:r>
            <a:rPr lang="en-AU" sz="2700" kern="1200" dirty="0" smtClean="0">
              <a:solidFill>
                <a:schemeClr val="bg1"/>
              </a:solidFill>
            </a:rPr>
            <a:t> diagrams, subheadings etc</a:t>
          </a:r>
          <a:endParaRPr lang="en-AU" sz="2700" kern="1200" dirty="0">
            <a:solidFill>
              <a:schemeClr val="bg1"/>
            </a:solidFill>
          </a:endParaRPr>
        </a:p>
      </dsp:txBody>
      <dsp:txXfrm>
        <a:off x="2501074" y="7040534"/>
        <a:ext cx="3203184" cy="2082069"/>
      </dsp:txXfrm>
    </dsp:sp>
    <dsp:sp modelId="{B9347B70-F75A-4986-B7FB-0A6879C1C38A}">
      <dsp:nvSpPr>
        <dsp:cNvPr id="0" name=""/>
        <dsp:cNvSpPr/>
      </dsp:nvSpPr>
      <dsp:spPr>
        <a:xfrm>
          <a:off x="2324602" y="301630"/>
          <a:ext cx="8319958" cy="8319958"/>
        </a:xfrm>
        <a:custGeom>
          <a:avLst/>
          <a:gdLst/>
          <a:ahLst/>
          <a:cxnLst/>
          <a:rect l="0" t="0" r="0" b="0"/>
          <a:pathLst>
            <a:path>
              <a:moveTo>
                <a:pt x="630964" y="6362587"/>
              </a:moveTo>
              <a:arcTo wR="4159979" hR="4159979" stAng="8881797" swAng="1166618"/>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4D7E396B-886E-4E92-A236-40FFE8526BEB}">
      <dsp:nvSpPr>
        <dsp:cNvPr id="0" name=""/>
        <dsp:cNvSpPr/>
      </dsp:nvSpPr>
      <dsp:spPr>
        <a:xfrm>
          <a:off x="943638" y="2827727"/>
          <a:ext cx="3203184" cy="2082069"/>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AU" sz="2700" kern="1200" dirty="0" smtClean="0">
              <a:solidFill>
                <a:schemeClr val="bg1"/>
              </a:solidFill>
            </a:rPr>
            <a:t>What is the best way to present or publish this information?</a:t>
          </a:r>
          <a:endParaRPr lang="en-AU" sz="2700" kern="1200" dirty="0">
            <a:solidFill>
              <a:schemeClr val="bg1"/>
            </a:solidFill>
          </a:endParaRPr>
        </a:p>
      </dsp:txBody>
      <dsp:txXfrm>
        <a:off x="943638" y="2827727"/>
        <a:ext cx="3203184" cy="2082069"/>
      </dsp:txXfrm>
    </dsp:sp>
    <dsp:sp modelId="{14B55E0D-56A2-4CEB-87C9-51F19C096857}">
      <dsp:nvSpPr>
        <dsp:cNvPr id="0" name=""/>
        <dsp:cNvSpPr/>
      </dsp:nvSpPr>
      <dsp:spPr>
        <a:xfrm>
          <a:off x="2076099" y="1346116"/>
          <a:ext cx="8319958" cy="8319958"/>
        </a:xfrm>
        <a:custGeom>
          <a:avLst/>
          <a:gdLst/>
          <a:ahLst/>
          <a:cxnLst/>
          <a:rect l="0" t="0" r="0" b="0"/>
          <a:pathLst>
            <a:path>
              <a:moveTo>
                <a:pt x="1307990" y="1131516"/>
              </a:moveTo>
              <a:arcTo wR="4159979" hR="4159979" stAng="13603137" swAng="1224187"/>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6841FFE-0BE8-4403-B92C-31F355541A80}">
      <dsp:nvSpPr>
        <dsp:cNvPr id="0" name=""/>
        <dsp:cNvSpPr/>
      </dsp:nvSpPr>
      <dsp:spPr>
        <a:xfrm>
          <a:off x="4940157" y="-126596"/>
          <a:ext cx="2985619" cy="1791847"/>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t>What do I want to tell them?</a:t>
          </a:r>
          <a:endParaRPr lang="en-AU" sz="2400" b="1" kern="1200" dirty="0"/>
        </a:p>
      </dsp:txBody>
      <dsp:txXfrm>
        <a:off x="4940157" y="-126596"/>
        <a:ext cx="2985619" cy="1791847"/>
      </dsp:txXfrm>
    </dsp:sp>
    <dsp:sp modelId="{5996E1D1-6725-4A1E-90F6-AAD33AAB4A47}">
      <dsp:nvSpPr>
        <dsp:cNvPr id="0" name=""/>
        <dsp:cNvSpPr/>
      </dsp:nvSpPr>
      <dsp:spPr>
        <a:xfrm>
          <a:off x="2970039" y="909155"/>
          <a:ext cx="7706480" cy="7706480"/>
        </a:xfrm>
        <a:custGeom>
          <a:avLst/>
          <a:gdLst/>
          <a:ahLst/>
          <a:cxnLst/>
          <a:rect l="0" t="0" r="0" b="0"/>
          <a:pathLst>
            <a:path>
              <a:moveTo>
                <a:pt x="5226593" y="253051"/>
              </a:moveTo>
              <a:arcTo wR="3853240" hR="3853240" stAng="17452813" swAng="773214"/>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7F90BDD1-E4BE-4A81-9682-0437DB9ADCA2}">
      <dsp:nvSpPr>
        <dsp:cNvPr id="0" name=""/>
        <dsp:cNvSpPr/>
      </dsp:nvSpPr>
      <dsp:spPr>
        <a:xfrm>
          <a:off x="8330072" y="1726885"/>
          <a:ext cx="3223290" cy="1938114"/>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t>What information needs to be included or left out?</a:t>
          </a:r>
          <a:endParaRPr lang="en-AU" sz="2400" b="1" kern="1200" dirty="0"/>
        </a:p>
      </dsp:txBody>
      <dsp:txXfrm>
        <a:off x="8330072" y="1726885"/>
        <a:ext cx="3223290" cy="1938114"/>
      </dsp:txXfrm>
    </dsp:sp>
    <dsp:sp modelId="{48FAADDE-45FE-4137-AA87-05FC5CEA9A26}">
      <dsp:nvSpPr>
        <dsp:cNvPr id="0" name=""/>
        <dsp:cNvSpPr/>
      </dsp:nvSpPr>
      <dsp:spPr>
        <a:xfrm>
          <a:off x="2716165" y="696719"/>
          <a:ext cx="7706480" cy="7706480"/>
        </a:xfrm>
        <a:custGeom>
          <a:avLst/>
          <a:gdLst/>
          <a:ahLst/>
          <a:cxnLst/>
          <a:rect l="0" t="0" r="0" b="0"/>
          <a:pathLst>
            <a:path>
              <a:moveTo>
                <a:pt x="7659587" y="3253923"/>
              </a:moveTo>
              <a:arcTo wR="3853240" hR="3853240" stAng="21063128" swAng="787172"/>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CB62F40D-87AB-42B9-BF7D-1359ABC0D3B2}">
      <dsp:nvSpPr>
        <dsp:cNvPr id="0" name=""/>
        <dsp:cNvSpPr/>
      </dsp:nvSpPr>
      <dsp:spPr>
        <a:xfrm>
          <a:off x="8431644" y="5119585"/>
          <a:ext cx="3351344" cy="2057319"/>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t>From what or whose point of view shall I write?</a:t>
          </a:r>
          <a:endParaRPr lang="en-AU" sz="2400" b="1" kern="1200" dirty="0"/>
        </a:p>
      </dsp:txBody>
      <dsp:txXfrm>
        <a:off x="8431644" y="5119585"/>
        <a:ext cx="3351344" cy="2057319"/>
      </dsp:txXfrm>
    </dsp:sp>
    <dsp:sp modelId="{41F8D0B8-1638-4DA0-9C03-43B1CBA1F97E}">
      <dsp:nvSpPr>
        <dsp:cNvPr id="0" name=""/>
        <dsp:cNvSpPr/>
      </dsp:nvSpPr>
      <dsp:spPr>
        <a:xfrm>
          <a:off x="3697903" y="-10197"/>
          <a:ext cx="7706480" cy="7706480"/>
        </a:xfrm>
        <a:custGeom>
          <a:avLst/>
          <a:gdLst/>
          <a:ahLst/>
          <a:cxnLst/>
          <a:rect l="0" t="0" r="0" b="0"/>
          <a:pathLst>
            <a:path>
              <a:moveTo>
                <a:pt x="5561811" y="7306969"/>
              </a:moveTo>
              <a:arcTo wR="3853240" hR="3853240" stAng="3820695" swAng="684050"/>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910A2889-F9E1-4CDD-8E6D-8011EBAD61E3}">
      <dsp:nvSpPr>
        <dsp:cNvPr id="0" name=""/>
        <dsp:cNvSpPr/>
      </dsp:nvSpPr>
      <dsp:spPr>
        <a:xfrm>
          <a:off x="4772556" y="7152394"/>
          <a:ext cx="3523678" cy="2002194"/>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t>What is the most appropriate language to use? E.g. Vocab, technical language, figurative language</a:t>
          </a:r>
          <a:endParaRPr lang="en-AU" sz="2400" b="1" kern="1200" dirty="0"/>
        </a:p>
      </dsp:txBody>
      <dsp:txXfrm>
        <a:off x="4772556" y="7152394"/>
        <a:ext cx="3523678" cy="2002194"/>
      </dsp:txXfrm>
    </dsp:sp>
    <dsp:sp modelId="{CF005C7E-C31C-44F0-9855-3B3C26201462}">
      <dsp:nvSpPr>
        <dsp:cNvPr id="0" name=""/>
        <dsp:cNvSpPr/>
      </dsp:nvSpPr>
      <dsp:spPr>
        <a:xfrm>
          <a:off x="1878899" y="155294"/>
          <a:ext cx="7706480" cy="7706480"/>
        </a:xfrm>
        <a:custGeom>
          <a:avLst/>
          <a:gdLst/>
          <a:ahLst/>
          <a:cxnLst/>
          <a:rect l="0" t="0" r="0" b="0"/>
          <a:pathLst>
            <a:path>
              <a:moveTo>
                <a:pt x="2656100" y="7515796"/>
              </a:moveTo>
              <a:arcTo wR="3853240" hR="3853240" stAng="6486027" swAng="667228"/>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8DEF173E-62B8-4A98-99B7-068BBD0E401F}">
      <dsp:nvSpPr>
        <dsp:cNvPr id="0" name=""/>
        <dsp:cNvSpPr/>
      </dsp:nvSpPr>
      <dsp:spPr>
        <a:xfrm>
          <a:off x="1215173" y="5221240"/>
          <a:ext cx="3483050" cy="2022512"/>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t>What resources could I use to find relevant information?</a:t>
          </a:r>
          <a:endParaRPr lang="en-AU" sz="2400" b="1" kern="1200" dirty="0"/>
        </a:p>
      </dsp:txBody>
      <dsp:txXfrm>
        <a:off x="1215173" y="5221240"/>
        <a:ext cx="3483050" cy="2022512"/>
      </dsp:txXfrm>
    </dsp:sp>
    <dsp:sp modelId="{B1B72126-9059-4AD9-8BD7-5CD9572C81F6}">
      <dsp:nvSpPr>
        <dsp:cNvPr id="0" name=""/>
        <dsp:cNvSpPr/>
      </dsp:nvSpPr>
      <dsp:spPr>
        <a:xfrm>
          <a:off x="2570796" y="595304"/>
          <a:ext cx="7706480" cy="7706480"/>
        </a:xfrm>
        <a:custGeom>
          <a:avLst/>
          <a:gdLst/>
          <a:ahLst/>
          <a:cxnLst/>
          <a:rect l="0" t="0" r="0" b="0"/>
          <a:pathLst>
            <a:path>
              <a:moveTo>
                <a:pt x="28843" y="4323824"/>
              </a:moveTo>
              <a:arcTo wR="3853240" hR="3853240" stAng="10379108" swAng="828721"/>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 modelId="{A3CAAA74-E0E0-4D47-BB88-D38FAE93E55B}">
      <dsp:nvSpPr>
        <dsp:cNvPr id="0" name=""/>
        <dsp:cNvSpPr/>
      </dsp:nvSpPr>
      <dsp:spPr>
        <a:xfrm>
          <a:off x="1369257" y="1685843"/>
          <a:ext cx="3354895" cy="2004356"/>
        </a:xfrm>
        <a:prstGeom prst="roundRect">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AU" sz="2400" b="1" kern="1200" dirty="0" smtClean="0"/>
            <a:t>What devices will I use to best suit my audience and purpose?</a:t>
          </a:r>
          <a:endParaRPr lang="en-AU" sz="2400" b="1" kern="1200" dirty="0"/>
        </a:p>
      </dsp:txBody>
      <dsp:txXfrm>
        <a:off x="1369257" y="1685843"/>
        <a:ext cx="3354895" cy="2004356"/>
      </dsp:txXfrm>
    </dsp:sp>
    <dsp:sp modelId="{3C162A48-23C2-49E6-B2BE-E0602BECB022}">
      <dsp:nvSpPr>
        <dsp:cNvPr id="0" name=""/>
        <dsp:cNvSpPr/>
      </dsp:nvSpPr>
      <dsp:spPr>
        <a:xfrm>
          <a:off x="2442503" y="823923"/>
          <a:ext cx="7706480" cy="7706480"/>
        </a:xfrm>
        <a:custGeom>
          <a:avLst/>
          <a:gdLst/>
          <a:ahLst/>
          <a:cxnLst/>
          <a:rect l="0" t="0" r="0" b="0"/>
          <a:pathLst>
            <a:path>
              <a:moveTo>
                <a:pt x="1621341" y="712207"/>
              </a:moveTo>
              <a:arcTo wR="3853240" hR="3853240" stAng="14076231" swAng="667130"/>
            </a:path>
          </a:pathLst>
        </a:custGeom>
        <a:noFill/>
        <a:ln w="9525" cap="flat" cmpd="sng" algn="ctr">
          <a:solidFill>
            <a:schemeClr val="tx1"/>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sz="1200">
                <a:ea typeface="ＭＳ Ｐゴシック" pitchFamily="34"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0" hangingPunct="0">
              <a:defRPr sz="1200">
                <a:ea typeface="ＭＳ Ｐゴシック" pitchFamily="34" charset="-128"/>
              </a:defRPr>
            </a:lvl1pPr>
          </a:lstStyle>
          <a:p>
            <a:pPr>
              <a:defRPr/>
            </a:pPr>
            <a:fld id="{FD12069A-B268-4D16-92DD-B4566444CE18}" type="datetime1">
              <a:rPr lang="en-US"/>
              <a:pPr>
                <a:defRPr/>
              </a:pPr>
              <a:t>7/26/2011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0" hangingPunct="0">
              <a:defRPr sz="1200">
                <a:ea typeface="ＭＳ Ｐゴシック" pitchFamily="34"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0" hangingPunct="0">
              <a:defRPr sz="1200">
                <a:ea typeface="ＭＳ Ｐゴシック" pitchFamily="34" charset="-128"/>
              </a:defRPr>
            </a:lvl1pPr>
          </a:lstStyle>
          <a:p>
            <a:pPr>
              <a:defRPr/>
            </a:pPr>
            <a:fld id="{39985D2B-1436-4949-8F55-1B8806A0788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ea typeface="ＭＳ Ｐゴシック" pitchFamily="34" charset="-128"/>
              </a:defRPr>
            </a:lvl1pPr>
          </a:lstStyle>
          <a:p>
            <a:pPr>
              <a:defRPr/>
            </a:pPr>
            <a:endParaRPr lang="en-US"/>
          </a:p>
        </p:txBody>
      </p:sp>
      <p:sp>
        <p:nvSpPr>
          <p:cNvPr id="6147"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ea typeface="ＭＳ Ｐゴシック" pitchFamily="34" charset="-128"/>
              </a:defRPr>
            </a:lvl1pPr>
          </a:lstStyle>
          <a:p>
            <a:pPr>
              <a:defRPr/>
            </a:pPr>
            <a:endParaRPr lang="en-US"/>
          </a:p>
        </p:txBody>
      </p:sp>
      <p:sp>
        <p:nvSpPr>
          <p:cNvPr id="39940" name="Rectangle 4"/>
          <p:cNvSpPr>
            <a:spLocks noGrp="1" noRot="1" noChangeAspect="1" noChangeArrowheads="1" noTextEdit="1"/>
          </p:cNvSpPr>
          <p:nvPr>
            <p:ph type="sldImg" idx="2"/>
          </p:nvPr>
        </p:nvSpPr>
        <p:spPr bwMode="auto">
          <a:xfrm>
            <a:off x="1144588" y="685800"/>
            <a:ext cx="4568825" cy="342900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p>
        </p:txBody>
      </p:sp>
      <p:sp>
        <p:nvSpPr>
          <p:cNvPr id="615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ea typeface="ＭＳ Ｐゴシック" pitchFamily="34" charset="-128"/>
              </a:defRPr>
            </a:lvl1pPr>
          </a:lstStyle>
          <a:p>
            <a:pPr>
              <a:defRPr/>
            </a:pPr>
            <a:endParaRPr lang="en-US"/>
          </a:p>
        </p:txBody>
      </p:sp>
      <p:sp>
        <p:nvSpPr>
          <p:cNvPr id="615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ea typeface="ＭＳ Ｐゴシック" pitchFamily="34" charset="-128"/>
              </a:defRPr>
            </a:lvl1pPr>
          </a:lstStyle>
          <a:p>
            <a:pPr>
              <a:defRPr/>
            </a:pPr>
            <a:fld id="{78378AD3-CC25-4151-8386-4434A3E602F1}" type="slidenum">
              <a:rPr lang="en-AU"/>
              <a:pPr>
                <a:defRPr/>
              </a:pPr>
              <a:t>‹#›</a:t>
            </a:fld>
            <a:endParaRPr lang="en-A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ＭＳ Ｐゴシック" pitchFamily="-111" charset="-128"/>
      </a:defRPr>
    </a:lvl1pPr>
    <a:lvl2pPr marL="4572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2pPr>
    <a:lvl3pPr marL="9144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3pPr>
    <a:lvl4pPr marL="13716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4pPr>
    <a:lvl5pPr marL="18288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r>
              <a:rPr lang="en-US" b="1" smtClean="0">
                <a:latin typeface="Arial" pitchFamily="34" charset="0"/>
                <a:ea typeface="ＭＳ Ｐゴシック" pitchFamily="34" charset="-128"/>
              </a:rPr>
              <a:t>Moral Purpose</a:t>
            </a:r>
            <a:r>
              <a:rPr lang="en-US" smtClean="0">
                <a:latin typeface="Arial" pitchFamily="34" charset="0"/>
                <a:ea typeface="ＭＳ Ｐゴシック" pitchFamily="34" charset="-128"/>
              </a:rPr>
              <a:t>:  You may want to use this slide and talk about the Moral purpose of Lit coordinator and their role eg: what data do they need to gather about staff needs AIP etc. How can they personalise this</a:t>
            </a:r>
          </a:p>
          <a:p>
            <a:pPr>
              <a:buFontTx/>
              <a:buChar char="•"/>
            </a:pPr>
            <a:r>
              <a:rPr lang="en-US" smtClean="0">
                <a:latin typeface="Arial" pitchFamily="34" charset="0"/>
                <a:ea typeface="ＭＳ Ｐゴシック" pitchFamily="34" charset="-128"/>
              </a:rPr>
              <a:t>Continuous best practice</a:t>
            </a:r>
          </a:p>
          <a:p>
            <a:pPr>
              <a:buFontTx/>
              <a:buChar char="•"/>
            </a:pPr>
            <a:r>
              <a:rPr lang="en-US" smtClean="0">
                <a:latin typeface="Arial" pitchFamily="34" charset="0"/>
                <a:ea typeface="ＭＳ Ｐゴシック" pitchFamily="34" charset="-128"/>
              </a:rPr>
              <a:t>Raise the Bar – close the gap</a:t>
            </a:r>
          </a:p>
          <a:p>
            <a:r>
              <a:rPr lang="en-US" b="1" smtClean="0">
                <a:latin typeface="Arial" pitchFamily="34" charset="0"/>
                <a:ea typeface="ＭＳ Ｐゴシック" pitchFamily="34" charset="-128"/>
              </a:rPr>
              <a:t>Precision:</a:t>
            </a:r>
            <a:r>
              <a:rPr lang="en-US" smtClean="0">
                <a:latin typeface="Arial" pitchFamily="34" charset="0"/>
                <a:ea typeface="ＭＳ Ｐゴシック" pitchFamily="34" charset="-128"/>
              </a:rPr>
              <a:t> </a:t>
            </a:r>
          </a:p>
          <a:p>
            <a:pPr>
              <a:buFontTx/>
              <a:buChar char="•"/>
            </a:pPr>
            <a:r>
              <a:rPr lang="en-US" smtClean="0">
                <a:latin typeface="Arial" pitchFamily="34" charset="0"/>
                <a:ea typeface="ＭＳ Ｐゴシック" pitchFamily="34" charset="-128"/>
              </a:rPr>
              <a:t>accurate/precise to the learning needs of student</a:t>
            </a:r>
          </a:p>
          <a:p>
            <a:pPr>
              <a:buFontTx/>
              <a:buChar char="•"/>
            </a:pPr>
            <a:r>
              <a:rPr lang="en-US" smtClean="0">
                <a:latin typeface="Arial" pitchFamily="34" charset="0"/>
                <a:ea typeface="ＭＳ Ｐゴシック" pitchFamily="34" charset="-128"/>
              </a:rPr>
              <a:t>Vels</a:t>
            </a:r>
          </a:p>
          <a:p>
            <a:pPr>
              <a:buFontTx/>
              <a:buChar char="•"/>
            </a:pPr>
            <a:r>
              <a:rPr lang="en-US" smtClean="0">
                <a:latin typeface="Arial" pitchFamily="34" charset="0"/>
                <a:ea typeface="ＭＳ Ｐゴシック" pitchFamily="34" charset="-128"/>
              </a:rPr>
              <a:t>Data – Naplan, On Demand, Concepts about Print, English Online</a:t>
            </a:r>
          </a:p>
          <a:p>
            <a:pPr>
              <a:buFontTx/>
              <a:buChar char="•"/>
            </a:pPr>
            <a:r>
              <a:rPr lang="en-US" smtClean="0">
                <a:latin typeface="Arial" pitchFamily="34" charset="0"/>
                <a:ea typeface="ＭＳ Ｐゴシック" pitchFamily="34" charset="-128"/>
              </a:rPr>
              <a:t>Data communicated to students – feedback is specific and on a daily basis</a:t>
            </a:r>
          </a:p>
          <a:p>
            <a:pPr>
              <a:buFontTx/>
              <a:buChar char="•"/>
            </a:pPr>
            <a:r>
              <a:rPr lang="en-US" smtClean="0">
                <a:latin typeface="Arial" pitchFamily="34" charset="0"/>
                <a:ea typeface="ＭＳ Ｐゴシック" pitchFamily="34" charset="-128"/>
              </a:rPr>
              <a:t>Manageable ongoing monitoring process</a:t>
            </a:r>
          </a:p>
          <a:p>
            <a:r>
              <a:rPr lang="en-US" b="1" smtClean="0">
                <a:latin typeface="Arial" pitchFamily="34" charset="0"/>
                <a:ea typeface="ＭＳ Ｐゴシック" pitchFamily="34" charset="-128"/>
              </a:rPr>
              <a:t>Personalisation – motivation to learn – engagement</a:t>
            </a:r>
          </a:p>
          <a:p>
            <a:r>
              <a:rPr lang="en-US" b="1" smtClean="0">
                <a:latin typeface="Arial" pitchFamily="34" charset="0"/>
                <a:ea typeface="ＭＳ Ｐゴシック" pitchFamily="34" charset="-128"/>
              </a:rPr>
              <a:t>                               Pedagogical experiences matches their needs</a:t>
            </a:r>
          </a:p>
          <a:p>
            <a:pPr>
              <a:buFontTx/>
              <a:buChar char="•"/>
            </a:pPr>
            <a:r>
              <a:rPr lang="en-US" smtClean="0">
                <a:latin typeface="Arial" pitchFamily="34" charset="0"/>
                <a:ea typeface="ＭＳ Ｐゴシック" pitchFamily="34" charset="-128"/>
              </a:rPr>
              <a:t>Puts the learner at the centre</a:t>
            </a:r>
          </a:p>
          <a:p>
            <a:pPr>
              <a:buFontTx/>
              <a:buChar char="•"/>
            </a:pPr>
            <a:r>
              <a:rPr lang="en-US" smtClean="0">
                <a:latin typeface="Arial" pitchFamily="34" charset="0"/>
                <a:ea typeface="ＭＳ Ｐゴシック" pitchFamily="34" charset="-128"/>
              </a:rPr>
              <a:t>Provides an education tailored to the students’ learning and motivational needs</a:t>
            </a:r>
          </a:p>
          <a:p>
            <a:pPr>
              <a:buFontTx/>
              <a:buChar char="•"/>
            </a:pPr>
            <a:r>
              <a:rPr lang="en-US" smtClean="0">
                <a:latin typeface="Arial" pitchFamily="34" charset="0"/>
                <a:ea typeface="ＭＳ Ｐゴシック" pitchFamily="34" charset="-128"/>
              </a:rPr>
              <a:t>Often indicates choice</a:t>
            </a:r>
          </a:p>
          <a:p>
            <a:r>
              <a:rPr lang="en-US" b="1" smtClean="0">
                <a:latin typeface="Arial" pitchFamily="34" charset="0"/>
                <a:ea typeface="ＭＳ Ｐゴシック" pitchFamily="34" charset="-128"/>
              </a:rPr>
              <a:t>Professional Learning</a:t>
            </a:r>
          </a:p>
          <a:p>
            <a:pPr>
              <a:buFontTx/>
              <a:buChar char="•"/>
            </a:pPr>
            <a:r>
              <a:rPr lang="en-US" smtClean="0">
                <a:latin typeface="Arial" pitchFamily="34" charset="0"/>
                <a:ea typeface="ＭＳ Ｐゴシック" pitchFamily="34" charset="-128"/>
              </a:rPr>
              <a:t>Focused, ongoing learning</a:t>
            </a:r>
          </a:p>
          <a:p>
            <a:pPr>
              <a:buFontTx/>
              <a:buChar char="•"/>
            </a:pPr>
            <a:r>
              <a:rPr lang="en-US" smtClean="0">
                <a:latin typeface="Arial" pitchFamily="34" charset="0"/>
                <a:ea typeface="ＭＳ Ｐゴシック" pitchFamily="34" charset="-128"/>
              </a:rPr>
              <a:t>Classroom based</a:t>
            </a:r>
          </a:p>
          <a:p>
            <a:pPr>
              <a:buFontTx/>
              <a:buChar char="•"/>
            </a:pPr>
            <a:r>
              <a:rPr lang="en-US" smtClean="0">
                <a:latin typeface="Arial" pitchFamily="34" charset="0"/>
                <a:ea typeface="ＭＳ Ｐゴシック" pitchFamily="34" charset="-128"/>
              </a:rPr>
              <a:t>Embedded in daily work - ‘in the setting where you work’</a:t>
            </a:r>
            <a:endParaRPr lang="en-AU" smtClean="0">
              <a:latin typeface="Arial" pitchFamily="34" charset="0"/>
              <a:ea typeface="ＭＳ Ｐゴシック" pitchFamily="34" charset="-128"/>
            </a:endParaRPr>
          </a:p>
        </p:txBody>
      </p:sp>
      <p:sp>
        <p:nvSpPr>
          <p:cNvPr id="40964" name="Slide Number Placeholder 3"/>
          <p:cNvSpPr>
            <a:spLocks noGrp="1"/>
          </p:cNvSpPr>
          <p:nvPr>
            <p:ph type="sldNum" sz="quarter" idx="5"/>
          </p:nvPr>
        </p:nvSpPr>
        <p:spPr>
          <a:noFill/>
        </p:spPr>
        <p:txBody>
          <a:bodyPr/>
          <a:lstStyle/>
          <a:p>
            <a:fld id="{6E319834-3F40-49F1-B0AC-2DF7FEED99FB}" type="slidenum">
              <a:rPr lang="en-AU" smtClean="0"/>
              <a:pPr/>
              <a:t>4</a:t>
            </a:fld>
            <a:endParaRPr lang="en-AU"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AU" dirty="0" smtClean="0">
                <a:latin typeface="Arial" pitchFamily="34" charset="0"/>
                <a:ea typeface="ＭＳ Ｐゴシック" pitchFamily="34" charset="-128"/>
              </a:rPr>
              <a:t>Take a moment to reflect on where students are operating in class</a:t>
            </a:r>
          </a:p>
          <a:p>
            <a:pPr>
              <a:lnSpc>
                <a:spcPct val="90000"/>
              </a:lnSpc>
            </a:pPr>
            <a:r>
              <a:rPr lang="en-AU" b="1" dirty="0" smtClean="0">
                <a:latin typeface="Arial" pitchFamily="34" charset="0"/>
                <a:ea typeface="ＭＳ Ｐゴシック" pitchFamily="34" charset="-128"/>
              </a:rPr>
              <a:t>Code Breaker  </a:t>
            </a:r>
            <a:r>
              <a:rPr lang="en-AU" dirty="0" smtClean="0">
                <a:latin typeface="Arial" pitchFamily="34" charset="0"/>
                <a:ea typeface="ＭＳ Ｐゴシック" pitchFamily="34" charset="-128"/>
              </a:rPr>
              <a:t>This involves being able to decode and encode language at an appropriate level of proficiency.  It includes recognising and being able to speak and write words and sentences; it incorporates phonics and the use of accurate spelling and grammar. </a:t>
            </a:r>
          </a:p>
          <a:p>
            <a:pPr>
              <a:lnSpc>
                <a:spcPct val="90000"/>
              </a:lnSpc>
            </a:pPr>
            <a:endParaRPr lang="en-AU" sz="800" dirty="0" smtClean="0">
              <a:latin typeface="Arial" pitchFamily="34" charset="0"/>
              <a:ea typeface="ＭＳ Ｐゴシック" pitchFamily="34" charset="-128"/>
            </a:endParaRPr>
          </a:p>
          <a:p>
            <a:pPr>
              <a:lnSpc>
                <a:spcPct val="90000"/>
              </a:lnSpc>
            </a:pPr>
            <a:r>
              <a:rPr lang="en-AU" dirty="0" smtClean="0">
                <a:latin typeface="Arial" pitchFamily="34" charset="0"/>
                <a:ea typeface="ＭＳ Ｐゴシック" pitchFamily="34" charset="-128"/>
              </a:rPr>
              <a:t>Decode -  decodes the codes and conventions of written and visual text and </a:t>
            </a:r>
          </a:p>
          <a:p>
            <a:pPr>
              <a:lnSpc>
                <a:spcPct val="90000"/>
              </a:lnSpc>
            </a:pPr>
            <a:r>
              <a:rPr lang="en-AU" dirty="0" smtClean="0">
                <a:latin typeface="Arial" pitchFamily="34" charset="0"/>
                <a:ea typeface="ＭＳ Ｐゴシック" pitchFamily="34" charset="-128"/>
              </a:rPr>
              <a:t>Encode – uses knowledge of print, text structure etc to create a message</a:t>
            </a:r>
          </a:p>
          <a:p>
            <a:pPr>
              <a:lnSpc>
                <a:spcPct val="90000"/>
              </a:lnSpc>
            </a:pPr>
            <a:endParaRPr lang="en-AU" sz="800" dirty="0" smtClean="0">
              <a:latin typeface="Arial" pitchFamily="34" charset="0"/>
              <a:ea typeface="ＭＳ Ｐゴシック" pitchFamily="34" charset="-128"/>
            </a:endParaRPr>
          </a:p>
          <a:p>
            <a:pPr>
              <a:lnSpc>
                <a:spcPct val="90000"/>
              </a:lnSpc>
            </a:pPr>
            <a:r>
              <a:rPr lang="en-AU" b="1" dirty="0" smtClean="0">
                <a:latin typeface="Arial" pitchFamily="34" charset="0"/>
                <a:ea typeface="ＭＳ Ｐゴシック" pitchFamily="34" charset="-128"/>
              </a:rPr>
              <a:t>Text Participant </a:t>
            </a:r>
            <a:r>
              <a:rPr lang="en-AU" dirty="0" smtClean="0">
                <a:latin typeface="Arial" pitchFamily="34" charset="0"/>
                <a:ea typeface="ＭＳ Ｐゴシック" pitchFamily="34" charset="-128"/>
              </a:rPr>
              <a:t>Students use their knowledge of the world, knowledge of vocabulary and knowledge of how language works, to comprehend and compose texts.  </a:t>
            </a:r>
          </a:p>
          <a:p>
            <a:pPr>
              <a:lnSpc>
                <a:spcPct val="90000"/>
              </a:lnSpc>
            </a:pPr>
            <a:endParaRPr lang="en-AU" sz="800" dirty="0" smtClean="0">
              <a:latin typeface="Arial" pitchFamily="34" charset="0"/>
              <a:ea typeface="ＭＳ Ｐゴシック" pitchFamily="34" charset="-128"/>
            </a:endParaRPr>
          </a:p>
          <a:p>
            <a:pPr>
              <a:lnSpc>
                <a:spcPct val="90000"/>
              </a:lnSpc>
            </a:pPr>
            <a:r>
              <a:rPr lang="en-AU" b="1" dirty="0" smtClean="0">
                <a:latin typeface="Arial" pitchFamily="34" charset="0"/>
                <a:ea typeface="ＭＳ Ｐゴシック" pitchFamily="34" charset="-128"/>
              </a:rPr>
              <a:t>Text User  </a:t>
            </a:r>
            <a:r>
              <a:rPr lang="en-AU" dirty="0" smtClean="0">
                <a:latin typeface="Arial" pitchFamily="34" charset="0"/>
                <a:ea typeface="ＭＳ Ｐゴシック" pitchFamily="34" charset="-128"/>
              </a:rPr>
              <a:t>Students understand how language varies according to context, purpose, audience and content, and are able to apply this knowledge.  </a:t>
            </a:r>
          </a:p>
          <a:p>
            <a:pPr>
              <a:lnSpc>
                <a:spcPct val="90000"/>
              </a:lnSpc>
            </a:pPr>
            <a:endParaRPr lang="en-AU" dirty="0" smtClean="0">
              <a:latin typeface="Arial" pitchFamily="34" charset="0"/>
              <a:ea typeface="ＭＳ Ｐゴシック" pitchFamily="34" charset="-128"/>
            </a:endParaRPr>
          </a:p>
          <a:p>
            <a:pPr>
              <a:lnSpc>
                <a:spcPct val="90000"/>
              </a:lnSpc>
            </a:pPr>
            <a:endParaRPr lang="en-AU" sz="800" dirty="0" smtClean="0">
              <a:latin typeface="Arial" pitchFamily="34" charset="0"/>
              <a:ea typeface="ＭＳ Ｐゴシック" pitchFamily="34" charset="-128"/>
            </a:endParaRPr>
          </a:p>
          <a:p>
            <a:pPr>
              <a:lnSpc>
                <a:spcPct val="90000"/>
              </a:lnSpc>
            </a:pPr>
            <a:r>
              <a:rPr lang="en-AU" sz="2000" b="1" dirty="0" smtClean="0">
                <a:solidFill>
                  <a:srgbClr val="FF0000"/>
                </a:solidFill>
                <a:latin typeface="Arial" pitchFamily="34" charset="0"/>
                <a:ea typeface="ＭＳ Ｐゴシック" pitchFamily="34" charset="-128"/>
              </a:rPr>
              <a:t>Text Analyst -  Students critically analyse and challenge the way texts are constructed to convey particular ideas and to influence people.  PRIME ROLE IN CONTEXTUAL UNDERSTANDING – STRATEGICALLY ASKS QUESTIONS TO STRETCH STUDENTS</a:t>
            </a:r>
          </a:p>
          <a:p>
            <a:pPr>
              <a:lnSpc>
                <a:spcPct val="90000"/>
              </a:lnSpc>
            </a:pPr>
            <a:endParaRPr lang="en-AU" sz="800"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p:txBody>
      </p:sp>
      <p:sp>
        <p:nvSpPr>
          <p:cNvPr id="50180" name="Slide Number Placeholder 3"/>
          <p:cNvSpPr>
            <a:spLocks noGrp="1"/>
          </p:cNvSpPr>
          <p:nvPr>
            <p:ph type="sldNum" sz="quarter" idx="5"/>
          </p:nvPr>
        </p:nvSpPr>
        <p:spPr>
          <a:noFill/>
        </p:spPr>
        <p:txBody>
          <a:bodyPr/>
          <a:lstStyle/>
          <a:p>
            <a:fld id="{1776DADB-CCB6-42F0-A579-694E68C1225C}" type="slidenum">
              <a:rPr lang="en-AU" smtClean="0"/>
              <a:pPr/>
              <a:t>17</a:t>
            </a:fld>
            <a:endParaRPr lang="en-AU"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Writers think like a reader and become text analysts when planning their writing, especially using the  </a:t>
            </a:r>
            <a:r>
              <a:rPr lang="en-AU" b="1" dirty="0" smtClean="0">
                <a:latin typeface="Arial" pitchFamily="34" charset="0"/>
                <a:ea typeface="ＭＳ Ｐゴシック" pitchFamily="34" charset="-128"/>
              </a:rPr>
              <a:t>situational context</a:t>
            </a:r>
            <a:r>
              <a:rPr lang="en-AU" dirty="0" smtClean="0">
                <a:latin typeface="Arial" pitchFamily="34" charset="0"/>
                <a:ea typeface="ＭＳ Ｐゴシック" pitchFamily="34" charset="-128"/>
              </a:rPr>
              <a:t> and </a:t>
            </a:r>
            <a:r>
              <a:rPr lang="en-AU" b="1" dirty="0" smtClean="0">
                <a:latin typeface="Arial" pitchFamily="34" charset="0"/>
                <a:ea typeface="ＭＳ Ｐゴシック" pitchFamily="34" charset="-128"/>
              </a:rPr>
              <a:t>socio-cultural context.</a:t>
            </a:r>
            <a:r>
              <a:rPr lang="en-AU" dirty="0" smtClean="0">
                <a:latin typeface="Arial" pitchFamily="34" charset="0"/>
                <a:ea typeface="ＭＳ Ｐゴシック" pitchFamily="34" charset="-128"/>
              </a:rPr>
              <a:t> </a:t>
            </a:r>
          </a:p>
          <a:p>
            <a:r>
              <a:rPr lang="en-AU" b="1" dirty="0" smtClean="0">
                <a:solidFill>
                  <a:srgbClr val="CC66FF"/>
                </a:solidFill>
                <a:latin typeface="Arial" pitchFamily="34" charset="0"/>
                <a:ea typeface="ＭＳ Ｐゴシック" pitchFamily="34" charset="-128"/>
              </a:rPr>
              <a:t>Situational Context</a:t>
            </a:r>
          </a:p>
          <a:p>
            <a:endParaRPr lang="en-AU"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Students learn how their choice of language in a particular situation is influenced by  </a:t>
            </a:r>
          </a:p>
          <a:p>
            <a:pPr>
              <a:buFontTx/>
              <a:buChar char="•"/>
            </a:pPr>
            <a:r>
              <a:rPr lang="en-AU" dirty="0" smtClean="0">
                <a:latin typeface="Arial" pitchFamily="34" charset="0"/>
                <a:ea typeface="ＭＳ Ｐゴシック" pitchFamily="34" charset="-128"/>
              </a:rPr>
              <a:t>  purpose</a:t>
            </a:r>
          </a:p>
          <a:p>
            <a:pPr>
              <a:buFontTx/>
              <a:buChar char="•"/>
            </a:pPr>
            <a:r>
              <a:rPr lang="en-AU" dirty="0" smtClean="0">
                <a:latin typeface="Arial" pitchFamily="34" charset="0"/>
                <a:ea typeface="ＭＳ Ｐゴシック" pitchFamily="34" charset="-128"/>
              </a:rPr>
              <a:t>  the mode of communication and </a:t>
            </a:r>
          </a:p>
          <a:p>
            <a:pPr>
              <a:buFontTx/>
              <a:buChar char="•"/>
            </a:pPr>
            <a:r>
              <a:rPr lang="en-AU" dirty="0" smtClean="0">
                <a:latin typeface="Arial" pitchFamily="34" charset="0"/>
                <a:ea typeface="ＭＳ Ｐゴシック" pitchFamily="34" charset="-128"/>
              </a:rPr>
              <a:t>  the roles and relationships between the speaker or writer and the audience.  </a:t>
            </a:r>
          </a:p>
          <a:p>
            <a:endParaRPr lang="en-AU" dirty="0" smtClean="0">
              <a:latin typeface="Arial" pitchFamily="34" charset="0"/>
              <a:ea typeface="ＭＳ Ｐゴシック" pitchFamily="34" charset="-128"/>
            </a:endParaRPr>
          </a:p>
          <a:p>
            <a:r>
              <a:rPr lang="en-AU" b="1" dirty="0" smtClean="0">
                <a:latin typeface="Arial" pitchFamily="34" charset="0"/>
                <a:ea typeface="ＭＳ Ｐゴシック" pitchFamily="34" charset="-128"/>
              </a:rPr>
              <a:t>Changing any one of these things changes the ways in which language is used. </a:t>
            </a: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Even the youngest students have some intuitive understanding of situational context.  </a:t>
            </a:r>
          </a:p>
          <a:p>
            <a:r>
              <a:rPr lang="en-AU" dirty="0" smtClean="0">
                <a:latin typeface="Arial" pitchFamily="34" charset="0"/>
                <a:ea typeface="ＭＳ Ｐゴシック" pitchFamily="34" charset="-128"/>
              </a:rPr>
              <a:t>They know that talking to someone they know is different from talking to someone they don't know.  </a:t>
            </a:r>
          </a:p>
          <a:p>
            <a:r>
              <a:rPr lang="en-AU" dirty="0" smtClean="0">
                <a:latin typeface="Arial" pitchFamily="34" charset="0"/>
                <a:ea typeface="ＭＳ Ｐゴシック" pitchFamily="34" charset="-128"/>
              </a:rPr>
              <a:t>They understand that they use language differently when asking for a favour or warning about danger, taking on different roles in play EG:  SHOPKEEPER AND CUSTOMER. </a:t>
            </a:r>
          </a:p>
          <a:p>
            <a:r>
              <a:rPr lang="en-AU" dirty="0" smtClean="0">
                <a:latin typeface="Arial" pitchFamily="34" charset="0"/>
                <a:ea typeface="ＭＳ Ｐゴシック" pitchFamily="34" charset="-128"/>
              </a:rPr>
              <a:t>To help students build on this intuitive understanding, teachers expand the range of purposes and audiences for composing and comprehending and help students to think about how these influence their language use. </a:t>
            </a: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p:txBody>
      </p:sp>
      <p:sp>
        <p:nvSpPr>
          <p:cNvPr id="51204" name="Slide Number Placeholder 3"/>
          <p:cNvSpPr>
            <a:spLocks noGrp="1"/>
          </p:cNvSpPr>
          <p:nvPr>
            <p:ph type="sldNum" sz="quarter" idx="5"/>
          </p:nvPr>
        </p:nvSpPr>
        <p:spPr>
          <a:noFill/>
        </p:spPr>
        <p:txBody>
          <a:bodyPr/>
          <a:lstStyle/>
          <a:p>
            <a:fld id="{424DB0D5-4E7B-4AB6-A033-EA02744BD350}" type="slidenum">
              <a:rPr lang="en-AU" smtClean="0"/>
              <a:pPr/>
              <a:t>18</a:t>
            </a:fld>
            <a:endParaRPr lang="en-A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AU" dirty="0" smtClean="0">
                <a:solidFill>
                  <a:srgbClr val="CC66FF"/>
                </a:solidFill>
                <a:latin typeface="Arial" pitchFamily="34" charset="0"/>
                <a:ea typeface="ＭＳ Ｐゴシック" pitchFamily="34" charset="-128"/>
              </a:rPr>
              <a:t>Socio-cultural Context </a:t>
            </a:r>
            <a:r>
              <a:rPr lang="en-AU" dirty="0" smtClean="0">
                <a:latin typeface="Arial" pitchFamily="34" charset="0"/>
                <a:ea typeface="ＭＳ Ｐゴシック" pitchFamily="34" charset="-128"/>
              </a:rPr>
              <a:t>powerfully influences language use. </a:t>
            </a:r>
          </a:p>
          <a:p>
            <a:r>
              <a:rPr lang="en-AU" dirty="0" smtClean="0">
                <a:latin typeface="Arial" pitchFamily="34" charset="0"/>
                <a:ea typeface="ＭＳ Ｐゴシック" pitchFamily="34" charset="-128"/>
              </a:rPr>
              <a:t>Writing is crafted, communicated and manipulated to influence, often to maintain or challenge existing power relationships </a:t>
            </a:r>
            <a:r>
              <a:rPr lang="en-AU" dirty="0" err="1" smtClean="0">
                <a:latin typeface="Arial" pitchFamily="34" charset="0"/>
                <a:ea typeface="ＭＳ Ｐゴシック" pitchFamily="34" charset="-128"/>
              </a:rPr>
              <a:t>eg</a:t>
            </a:r>
            <a:r>
              <a:rPr lang="en-AU" dirty="0" smtClean="0">
                <a:latin typeface="Arial" pitchFamily="34" charset="0"/>
                <a:ea typeface="ＭＳ Ｐゴシック" pitchFamily="34" charset="-128"/>
              </a:rPr>
              <a:t>:  Letter to the Editor.</a:t>
            </a:r>
          </a:p>
          <a:p>
            <a:endParaRPr lang="en-AU" dirty="0" smtClean="0">
              <a:latin typeface="Arial" pitchFamily="34" charset="0"/>
              <a:ea typeface="ＭＳ Ｐゴシック" pitchFamily="34" charset="-128"/>
            </a:endParaRPr>
          </a:p>
          <a:p>
            <a:r>
              <a:rPr lang="en-AU" dirty="0" smtClean="0">
                <a:latin typeface="Arial" pitchFamily="34" charset="0"/>
                <a:ea typeface="ＭＳ Ｐゴシック" pitchFamily="34" charset="-128"/>
                <a:cs typeface="Times New Roman" pitchFamily="18" charset="0"/>
              </a:rPr>
              <a:t>Critical Literacy, defined here as an attitude towards texts and discourses that questions the social, economic and political conditions under which those texts were constructed (</a:t>
            </a:r>
            <a:r>
              <a:rPr lang="en-AU" dirty="0" err="1" smtClean="0">
                <a:latin typeface="Arial" pitchFamily="34" charset="0"/>
                <a:ea typeface="ＭＳ Ｐゴシック" pitchFamily="34" charset="-128"/>
                <a:cs typeface="Times New Roman" pitchFamily="18" charset="0"/>
              </a:rPr>
              <a:t>Freire</a:t>
            </a:r>
            <a:r>
              <a:rPr lang="en-AU" dirty="0" smtClean="0">
                <a:latin typeface="Arial" pitchFamily="34" charset="0"/>
                <a:ea typeface="ＭＳ Ｐゴシック" pitchFamily="34" charset="-128"/>
                <a:cs typeface="Times New Roman" pitchFamily="18" charset="0"/>
              </a:rPr>
              <a:t>, 1970).  </a:t>
            </a:r>
            <a:r>
              <a:rPr lang="en-AU" dirty="0" smtClean="0">
                <a:latin typeface="Arial" pitchFamily="34" charset="0"/>
                <a:ea typeface="ＭＳ Ｐゴシック" pitchFamily="34" charset="-128"/>
              </a:rPr>
              <a:t>Texts are never neutral (Luke &amp; </a:t>
            </a:r>
            <a:r>
              <a:rPr lang="en-AU" dirty="0" err="1" smtClean="0">
                <a:latin typeface="Arial" pitchFamily="34" charset="0"/>
                <a:ea typeface="ＭＳ Ｐゴシック" pitchFamily="34" charset="-128"/>
              </a:rPr>
              <a:t>Freebody</a:t>
            </a:r>
            <a:r>
              <a:rPr lang="en-AU" dirty="0" smtClean="0">
                <a:latin typeface="Arial" pitchFamily="34" charset="0"/>
                <a:ea typeface="ＭＳ Ｐゴシック" pitchFamily="34" charset="-128"/>
              </a:rPr>
              <a:t>, 1999).  What this means is that all texts are created from a particular perspective with the intention of conveying particular messages.</a:t>
            </a:r>
          </a:p>
          <a:p>
            <a:endParaRPr lang="en-AU"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Texts work to position us in particular ways; therefore, we need to interrogate the perspective(s) of others (Meacham, 2003).</a:t>
            </a:r>
          </a:p>
          <a:p>
            <a:r>
              <a:rPr lang="en-AU" dirty="0" smtClean="0">
                <a:latin typeface="Arial" pitchFamily="34" charset="0"/>
                <a:ea typeface="ＭＳ Ｐゴシック" pitchFamily="34" charset="-128"/>
              </a:rPr>
              <a:t>Because texts are socially constructed and created from particular perspectives, they work to have us think about and believe certain things in specific ways. For instance, stories that portray females as being in need of rescue, such as Sleeping Beauty or Cinderella, work to convey messages that females are the weaker or less powerful gender.</a:t>
            </a:r>
          </a:p>
          <a:p>
            <a:endParaRPr lang="en-AU" dirty="0" smtClean="0">
              <a:latin typeface="Arial" pitchFamily="34" charset="0"/>
              <a:ea typeface="ＭＳ Ｐゴシック" pitchFamily="34" charset="-128"/>
              <a:cs typeface="Times New Roman" pitchFamily="18" charset="0"/>
            </a:endParaRPr>
          </a:p>
          <a:p>
            <a:r>
              <a:rPr lang="en-AU" dirty="0" smtClean="0">
                <a:latin typeface="Arial" pitchFamily="34" charset="0"/>
                <a:ea typeface="ＭＳ Ｐゴシック" pitchFamily="34" charset="-128"/>
              </a:rPr>
              <a:t>Cinderella around the world could be good here.</a:t>
            </a:r>
          </a:p>
          <a:p>
            <a:r>
              <a:rPr lang="en-AU" dirty="0" smtClean="0">
                <a:latin typeface="Arial" pitchFamily="34" charset="0"/>
                <a:ea typeface="ＭＳ Ｐゴシック" pitchFamily="34" charset="-128"/>
              </a:rPr>
              <a:t>Think of what we know about the original story and how it can be adapted</a:t>
            </a:r>
          </a:p>
          <a:p>
            <a:endParaRPr lang="en-AU"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Critical literacy - in all its forms - enables teachers, students and communities to explore alternative ways of structuring practice around texts to address new social, economic, technological and cultural contexts. (Luke and </a:t>
            </a:r>
            <a:r>
              <a:rPr lang="en-AU" dirty="0" err="1" smtClean="0">
                <a:latin typeface="Arial" pitchFamily="34" charset="0"/>
                <a:ea typeface="ＭＳ Ｐゴシック" pitchFamily="34" charset="-128"/>
              </a:rPr>
              <a:t>Freebody</a:t>
            </a:r>
            <a:r>
              <a:rPr lang="en-AU" dirty="0" smtClean="0">
                <a:latin typeface="Arial" pitchFamily="34" charset="0"/>
                <a:ea typeface="ＭＳ Ｐゴシック" pitchFamily="34" charset="-128"/>
              </a:rPr>
              <a:t>, 1999)</a:t>
            </a:r>
          </a:p>
          <a:p>
            <a:endParaRPr lang="en-AU" dirty="0" smtClean="0">
              <a:latin typeface="Arial" pitchFamily="34" charset="0"/>
              <a:ea typeface="ＭＳ Ｐゴシック" pitchFamily="34" charset="-128"/>
            </a:endParaRPr>
          </a:p>
        </p:txBody>
      </p:sp>
      <p:sp>
        <p:nvSpPr>
          <p:cNvPr id="52228" name="Slide Number Placeholder 3"/>
          <p:cNvSpPr>
            <a:spLocks noGrp="1"/>
          </p:cNvSpPr>
          <p:nvPr>
            <p:ph type="sldNum" sz="quarter" idx="5"/>
          </p:nvPr>
        </p:nvSpPr>
        <p:spPr>
          <a:noFill/>
        </p:spPr>
        <p:txBody>
          <a:bodyPr/>
          <a:lstStyle/>
          <a:p>
            <a:fld id="{341D961C-CF31-4437-9860-937A44E785A8}" type="slidenum">
              <a:rPr lang="en-AU" smtClean="0"/>
              <a:pPr/>
              <a:t>19</a:t>
            </a:fld>
            <a:endParaRPr lang="en-AU"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AU" dirty="0" smtClean="0">
                <a:latin typeface="Arial" pitchFamily="34" charset="0"/>
                <a:ea typeface="ＭＳ Ｐゴシック" pitchFamily="34" charset="-128"/>
              </a:rPr>
              <a:t>Using the world as text means is that issues and topics of interest that capture students’ interests as they participate in the world around them can and should be used as text to build a curriculum that has significance in their lives.</a:t>
            </a:r>
          </a:p>
          <a:p>
            <a:r>
              <a:rPr lang="en-AU" b="1" dirty="0" smtClean="0">
                <a:latin typeface="Arial" pitchFamily="34" charset="0"/>
                <a:ea typeface="ＭＳ Ｐゴシック" pitchFamily="34" charset="-128"/>
              </a:rPr>
              <a:t>CRITICAL LITERACY IMPLIES QUESTIONS  ARE ASKED OF THE TEXT</a:t>
            </a:r>
          </a:p>
          <a:p>
            <a:endParaRPr lang="en-AU" b="1" dirty="0" smtClean="0">
              <a:latin typeface="Arial" pitchFamily="34" charset="0"/>
              <a:ea typeface="ＭＳ Ｐゴシック" pitchFamily="34" charset="-128"/>
            </a:endParaRPr>
          </a:p>
          <a:p>
            <a:endParaRPr lang="en-AU" b="1" dirty="0" smtClean="0">
              <a:latin typeface="Arial" pitchFamily="34" charset="0"/>
              <a:ea typeface="ＭＳ Ｐゴシック" pitchFamily="34" charset="-128"/>
            </a:endParaRPr>
          </a:p>
          <a:p>
            <a:r>
              <a:rPr lang="en-AU" b="1" dirty="0" smtClean="0">
                <a:latin typeface="Arial" pitchFamily="34" charset="0"/>
                <a:ea typeface="ＭＳ Ｐゴシック" pitchFamily="34" charset="-128"/>
              </a:rPr>
              <a:t>Critical </a:t>
            </a:r>
            <a:r>
              <a:rPr lang="en-AU" dirty="0" smtClean="0">
                <a:latin typeface="Arial" pitchFamily="34" charset="0"/>
                <a:ea typeface="ＭＳ Ｐゴシック" pitchFamily="34" charset="-128"/>
              </a:rPr>
              <a:t>literacy is an approach to literacy that involves analysing and questioning texts to reveal the beliefs and values behind the surface meanings, and to see how a reader can be influenced and affected by interrogating texts, readers become aware of how language is used to position particular social and cultural groups and practices, often preserving relationships and power”</a:t>
            </a:r>
          </a:p>
          <a:p>
            <a:r>
              <a:rPr lang="en-AU" dirty="0" smtClean="0">
                <a:latin typeface="Arial" pitchFamily="34" charset="0"/>
                <a:ea typeface="ＭＳ Ｐゴシック" pitchFamily="34" charset="-128"/>
              </a:rPr>
              <a:t>Annandale K. et.al. (56: 2004) </a:t>
            </a:r>
            <a:r>
              <a:rPr lang="en-AU" u="sng" dirty="0" smtClean="0">
                <a:latin typeface="Arial" pitchFamily="34" charset="0"/>
                <a:ea typeface="ＭＳ Ｐゴシック" pitchFamily="34" charset="-128"/>
              </a:rPr>
              <a:t>Reading Resource Book</a:t>
            </a:r>
            <a:r>
              <a:rPr lang="en-AU" dirty="0" smtClean="0">
                <a:latin typeface="Arial" pitchFamily="34" charset="0"/>
                <a:ea typeface="ＭＳ Ｐゴシック" pitchFamily="34" charset="-128"/>
              </a:rPr>
              <a:t>, Shannon Books. Australia</a:t>
            </a:r>
            <a:endParaRPr lang="en-AU" b="1" dirty="0" smtClean="0">
              <a:latin typeface="Arial" pitchFamily="34" charset="0"/>
              <a:ea typeface="ＭＳ Ｐゴシック" pitchFamily="34" charset="-128"/>
            </a:endParaRPr>
          </a:p>
        </p:txBody>
      </p:sp>
      <p:sp>
        <p:nvSpPr>
          <p:cNvPr id="53252" name="Slide Number Placeholder 3"/>
          <p:cNvSpPr>
            <a:spLocks noGrp="1"/>
          </p:cNvSpPr>
          <p:nvPr>
            <p:ph type="sldNum" sz="quarter" idx="5"/>
          </p:nvPr>
        </p:nvSpPr>
        <p:spPr>
          <a:noFill/>
        </p:spPr>
        <p:txBody>
          <a:bodyPr/>
          <a:lstStyle/>
          <a:p>
            <a:fld id="{7D9EE832-0DAF-42C5-8B5D-CB0032E5FF06}" type="slidenum">
              <a:rPr lang="en-AU" smtClean="0"/>
              <a:pPr/>
              <a:t>20</a:t>
            </a:fld>
            <a:endParaRPr lang="en-A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pPr>
              <a:spcBef>
                <a:spcPct val="0"/>
              </a:spcBef>
            </a:pPr>
            <a:r>
              <a:rPr lang="en-AU" smtClean="0">
                <a:latin typeface="Arial" pitchFamily="34" charset="0"/>
                <a:ea typeface="ＭＳ Ｐゴシック" pitchFamily="34" charset="-128"/>
              </a:rPr>
              <a:t>The word </a:t>
            </a:r>
            <a:r>
              <a:rPr lang="en-AU" b="1" smtClean="0">
                <a:latin typeface="Arial" pitchFamily="34" charset="0"/>
                <a:ea typeface="ＭＳ Ｐゴシック" pitchFamily="34" charset="-128"/>
              </a:rPr>
              <a:t>critical </a:t>
            </a:r>
            <a:r>
              <a:rPr lang="en-AU" smtClean="0">
                <a:latin typeface="Arial" pitchFamily="34" charset="0"/>
                <a:ea typeface="ＭＳ Ｐゴシック" pitchFamily="34" charset="-128"/>
              </a:rPr>
              <a:t>in this sense is a call to</a:t>
            </a:r>
            <a:r>
              <a:rPr lang="en-AU" b="1" smtClean="0">
                <a:latin typeface="Arial" pitchFamily="34" charset="0"/>
                <a:ea typeface="ＭＳ Ｐゴシック" pitchFamily="34" charset="-128"/>
              </a:rPr>
              <a:t> action.</a:t>
            </a:r>
            <a:endParaRPr lang="en-AU" smtClean="0">
              <a:latin typeface="Arial" pitchFamily="34" charset="0"/>
              <a:ea typeface="ＭＳ Ｐゴシック" pitchFamily="34" charset="-128"/>
            </a:endParaRPr>
          </a:p>
          <a:p>
            <a:pPr>
              <a:spcBef>
                <a:spcPct val="0"/>
              </a:spcBef>
            </a:pPr>
            <a:r>
              <a:rPr lang="en-AU" smtClean="0">
                <a:latin typeface="Arial" pitchFamily="34" charset="0"/>
                <a:ea typeface="ＭＳ Ｐゴシック" pitchFamily="34" charset="-128"/>
              </a:rPr>
              <a:t>It could involve</a:t>
            </a:r>
            <a:r>
              <a:rPr lang="en-AU" b="1" smtClean="0">
                <a:latin typeface="Arial" pitchFamily="34" charset="0"/>
                <a:ea typeface="ＭＳ Ｐゴシック" pitchFamily="34" charset="-128"/>
              </a:rPr>
              <a:t> thinking </a:t>
            </a:r>
            <a:r>
              <a:rPr lang="en-AU" smtClean="0">
                <a:latin typeface="Arial" pitchFamily="34" charset="0"/>
                <a:ea typeface="ＭＳ Ｐゴシック" pitchFamily="34" charset="-128"/>
              </a:rPr>
              <a:t>about texts, </a:t>
            </a:r>
            <a:r>
              <a:rPr lang="en-AU" b="1" smtClean="0">
                <a:latin typeface="Arial" pitchFamily="34" charset="0"/>
                <a:ea typeface="ＭＳ Ｐゴシック" pitchFamily="34" charset="-128"/>
              </a:rPr>
              <a:t>questioning</a:t>
            </a:r>
            <a:r>
              <a:rPr lang="en-AU" smtClean="0">
                <a:latin typeface="Arial" pitchFamily="34" charset="0"/>
                <a:ea typeface="ＭＳ Ｐゴシック" pitchFamily="34" charset="-128"/>
              </a:rPr>
              <a:t> texts, </a:t>
            </a:r>
            <a:r>
              <a:rPr lang="en-AU" b="1" smtClean="0">
                <a:latin typeface="Arial" pitchFamily="34" charset="0"/>
                <a:ea typeface="ＭＳ Ｐゴシック" pitchFamily="34" charset="-128"/>
              </a:rPr>
              <a:t>judging </a:t>
            </a:r>
            <a:r>
              <a:rPr lang="en-AU" smtClean="0">
                <a:latin typeface="Arial" pitchFamily="34" charset="0"/>
                <a:ea typeface="ＭＳ Ｐゴシック" pitchFamily="34" charset="-128"/>
              </a:rPr>
              <a:t>texts, </a:t>
            </a:r>
            <a:r>
              <a:rPr lang="en-AU" b="1" smtClean="0">
                <a:latin typeface="Arial" pitchFamily="34" charset="0"/>
                <a:ea typeface="ＭＳ Ｐゴシック" pitchFamily="34" charset="-128"/>
              </a:rPr>
              <a:t>analysing </a:t>
            </a:r>
            <a:r>
              <a:rPr lang="en-AU" smtClean="0">
                <a:latin typeface="Arial" pitchFamily="34" charset="0"/>
                <a:ea typeface="ＭＳ Ｐゴシック" pitchFamily="34" charset="-128"/>
              </a:rPr>
              <a:t>texts, </a:t>
            </a:r>
            <a:r>
              <a:rPr lang="en-AU" b="1" smtClean="0">
                <a:latin typeface="Arial" pitchFamily="34" charset="0"/>
                <a:ea typeface="ＭＳ Ｐゴシック" pitchFamily="34" charset="-128"/>
              </a:rPr>
              <a:t>challenging </a:t>
            </a:r>
            <a:r>
              <a:rPr lang="en-AU" smtClean="0">
                <a:latin typeface="Arial" pitchFamily="34" charset="0"/>
                <a:ea typeface="ＭＳ Ｐゴシック" pitchFamily="34" charset="-128"/>
              </a:rPr>
              <a:t>texts or </a:t>
            </a:r>
            <a:r>
              <a:rPr lang="en-AU" b="1" smtClean="0">
                <a:latin typeface="Arial" pitchFamily="34" charset="0"/>
                <a:ea typeface="ＭＳ Ｐゴシック" pitchFamily="34" charset="-128"/>
              </a:rPr>
              <a:t>interrogating</a:t>
            </a:r>
            <a:r>
              <a:rPr lang="en-AU" smtClean="0">
                <a:latin typeface="Arial" pitchFamily="34" charset="0"/>
                <a:ea typeface="ＭＳ Ｐゴシック" pitchFamily="34" charset="-128"/>
              </a:rPr>
              <a:t> texts, but all are leading towards</a:t>
            </a:r>
            <a:r>
              <a:rPr lang="en-AU" b="1" smtClean="0">
                <a:latin typeface="Arial" pitchFamily="34" charset="0"/>
                <a:ea typeface="ＭＳ Ｐゴシック" pitchFamily="34" charset="-128"/>
              </a:rPr>
              <a:t> actively</a:t>
            </a:r>
            <a:r>
              <a:rPr lang="en-AU" smtClean="0">
                <a:latin typeface="Arial" pitchFamily="34" charset="0"/>
                <a:ea typeface="ＭＳ Ｐゴシック" pitchFamily="34" charset="-128"/>
              </a:rPr>
              <a:t> considering literacy as a social construct and being able to apply this to specific texts. It is therefore an </a:t>
            </a:r>
            <a:r>
              <a:rPr lang="en-AU" b="1" smtClean="0">
                <a:latin typeface="Arial" pitchFamily="34" charset="0"/>
                <a:ea typeface="ＭＳ Ｐゴシック" pitchFamily="34" charset="-128"/>
              </a:rPr>
              <a:t>important</a:t>
            </a:r>
            <a:r>
              <a:rPr lang="en-AU" smtClean="0">
                <a:latin typeface="Arial" pitchFamily="34" charset="0"/>
                <a:ea typeface="ＭＳ Ｐゴシック" pitchFamily="34" charset="-128"/>
              </a:rPr>
              <a:t> or </a:t>
            </a:r>
            <a:r>
              <a:rPr lang="en-AU" b="1" smtClean="0">
                <a:latin typeface="Arial" pitchFamily="34" charset="0"/>
                <a:ea typeface="ＭＳ Ｐゴシック" pitchFamily="34" charset="-128"/>
              </a:rPr>
              <a:t>essential</a:t>
            </a:r>
            <a:r>
              <a:rPr lang="en-AU" smtClean="0">
                <a:latin typeface="Arial" pitchFamily="34" charset="0"/>
                <a:ea typeface="ＭＳ Ｐゴシック" pitchFamily="34" charset="-128"/>
              </a:rPr>
              <a:t> </a:t>
            </a:r>
            <a:r>
              <a:rPr lang="en-AU" b="1" smtClean="0">
                <a:latin typeface="Arial" pitchFamily="34" charset="0"/>
                <a:ea typeface="ＭＳ Ｐゴシック" pitchFamily="34" charset="-128"/>
              </a:rPr>
              <a:t>approach</a:t>
            </a:r>
            <a:r>
              <a:rPr lang="en-AU" smtClean="0">
                <a:latin typeface="Arial" pitchFamily="34" charset="0"/>
                <a:ea typeface="ＭＳ Ｐゴシック" pitchFamily="34" charset="-128"/>
              </a:rPr>
              <a:t> that wants us to look at literacy (reading, writing, listening and speaking) at the macro social level and the micro individual text level. </a:t>
            </a:r>
          </a:p>
          <a:p>
            <a:pPr>
              <a:spcBef>
                <a:spcPct val="0"/>
              </a:spcBef>
            </a:pPr>
            <a:endParaRPr lang="en-AU" smtClean="0">
              <a:latin typeface="Arial" pitchFamily="34" charset="0"/>
              <a:ea typeface="ＭＳ Ｐゴシック" pitchFamily="34" charset="-128"/>
            </a:endParaRPr>
          </a:p>
          <a:p>
            <a:r>
              <a:rPr lang="en-AU" sz="800" smtClean="0">
                <a:latin typeface="Arial" pitchFamily="34" charset="0"/>
                <a:ea typeface="ＭＳ Ｐゴシック" pitchFamily="34" charset="-128"/>
              </a:rPr>
              <a:t>“</a:t>
            </a:r>
            <a:r>
              <a:rPr lang="en-AU" b="1" smtClean="0">
                <a:latin typeface="Arial" pitchFamily="34" charset="0"/>
                <a:ea typeface="ＭＳ Ｐゴシック" pitchFamily="34" charset="-128"/>
              </a:rPr>
              <a:t> “Critical </a:t>
            </a:r>
            <a:r>
              <a:rPr lang="en-AU" smtClean="0">
                <a:latin typeface="Arial" pitchFamily="34" charset="0"/>
                <a:ea typeface="ＭＳ Ｐゴシック" pitchFamily="34" charset="-128"/>
              </a:rPr>
              <a:t>literacy is a teaching approach that involves</a:t>
            </a:r>
          </a:p>
          <a:p>
            <a:pPr>
              <a:buFontTx/>
              <a:buChar char="•"/>
            </a:pPr>
            <a:r>
              <a:rPr lang="en-AU" smtClean="0">
                <a:latin typeface="Arial" pitchFamily="34" charset="0"/>
                <a:ea typeface="ＭＳ Ｐゴシック" pitchFamily="34" charset="-128"/>
              </a:rPr>
              <a:t>Identifying the underlying attitudes, values and beliefs in print, non-print, hybrid and multimodal texts</a:t>
            </a:r>
          </a:p>
          <a:p>
            <a:pPr>
              <a:buFontTx/>
              <a:buChar char="•"/>
            </a:pPr>
            <a:r>
              <a:rPr lang="en-AU" smtClean="0">
                <a:latin typeface="Arial" pitchFamily="34" charset="0"/>
                <a:ea typeface="ＭＳ Ｐゴシック" pitchFamily="34" charset="-128"/>
              </a:rPr>
              <a:t>Creating multimodal texts for different purposes, audiences and contexts</a:t>
            </a:r>
          </a:p>
          <a:p>
            <a:pPr>
              <a:buFontTx/>
              <a:buChar char="•"/>
            </a:pPr>
            <a:r>
              <a:rPr lang="en-AU" smtClean="0">
                <a:latin typeface="Arial" pitchFamily="34" charset="0"/>
                <a:ea typeface="ＭＳ Ｐゴシック" pitchFamily="34" charset="-128"/>
              </a:rPr>
              <a:t>Understanding the ways in which language is used to ‘position’ the reader</a:t>
            </a:r>
          </a:p>
          <a:p>
            <a:pPr>
              <a:buFontTx/>
              <a:buChar char="•"/>
            </a:pPr>
            <a:r>
              <a:rPr lang="en-AU" smtClean="0">
                <a:latin typeface="Arial" pitchFamily="34" charset="0"/>
                <a:ea typeface="ＭＳ Ｐゴシック" pitchFamily="34" charset="-128"/>
              </a:rPr>
              <a:t>Challenging message presented in texts, and providing alternative ‘versions of reality’</a:t>
            </a:r>
          </a:p>
          <a:p>
            <a:pPr>
              <a:buFontTx/>
              <a:buChar char="•"/>
            </a:pPr>
            <a:r>
              <a:rPr lang="en-AU" smtClean="0">
                <a:latin typeface="Arial" pitchFamily="34" charset="0"/>
                <a:ea typeface="ＭＳ Ｐゴシック" pitchFamily="34" charset="-128"/>
              </a:rPr>
              <a:t>Explicitly teaching ways to recognise, critique and disrupt texts</a:t>
            </a:r>
          </a:p>
          <a:p>
            <a:pPr>
              <a:buFontTx/>
              <a:buChar char="•"/>
            </a:pPr>
            <a:r>
              <a:rPr lang="en-AU" smtClean="0">
                <a:latin typeface="Arial" pitchFamily="34" charset="0"/>
                <a:ea typeface="ＭＳ Ｐゴシック" pitchFamily="34" charset="-128"/>
              </a:rPr>
              <a:t>Being able to critique the validity and content of information provided in a range of print, visual, hybrid, multimedia and multimodal texts”</a:t>
            </a:r>
          </a:p>
          <a:p>
            <a:r>
              <a:rPr lang="en-AU" smtClean="0">
                <a:latin typeface="Arial" pitchFamily="34" charset="0"/>
                <a:ea typeface="ＭＳ Ｐゴシック" pitchFamily="34" charset="-128"/>
              </a:rPr>
              <a:t>Kiddey. P (55:2004) </a:t>
            </a:r>
            <a:r>
              <a:rPr lang="en-AU" u="sng" smtClean="0">
                <a:latin typeface="Arial" pitchFamily="34" charset="0"/>
                <a:ea typeface="ＭＳ Ｐゴシック" pitchFamily="34" charset="-128"/>
              </a:rPr>
              <a:t>Reading and Viewing</a:t>
            </a:r>
            <a:r>
              <a:rPr lang="en-AU" smtClean="0">
                <a:latin typeface="Arial" pitchFamily="34" charset="0"/>
                <a:ea typeface="ＭＳ Ｐゴシック" pitchFamily="34" charset="-128"/>
              </a:rPr>
              <a:t>, WA Ministry of Education Press, Australia</a:t>
            </a:r>
          </a:p>
          <a:p>
            <a:endParaRPr lang="en-AU" smtClean="0">
              <a:latin typeface="Arial" pitchFamily="34" charset="0"/>
              <a:ea typeface="ＭＳ Ｐゴシック" pitchFamily="34" charset="-128"/>
            </a:endParaRPr>
          </a:p>
        </p:txBody>
      </p:sp>
      <p:sp>
        <p:nvSpPr>
          <p:cNvPr id="54276" name="Slide Number Placeholder 3"/>
          <p:cNvSpPr>
            <a:spLocks noGrp="1"/>
          </p:cNvSpPr>
          <p:nvPr>
            <p:ph type="sldNum" sz="quarter" idx="5"/>
          </p:nvPr>
        </p:nvSpPr>
        <p:spPr>
          <a:noFill/>
        </p:spPr>
        <p:txBody>
          <a:bodyPr/>
          <a:lstStyle/>
          <a:p>
            <a:fld id="{3C694631-FBD8-4246-BD59-C3F37D55723D}" type="slidenum">
              <a:rPr lang="en-AU" smtClean="0"/>
              <a:pPr/>
              <a:t>21</a:t>
            </a:fld>
            <a:endParaRPr lang="en-AU"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pPr>
              <a:buFontTx/>
              <a:buChar char="•"/>
            </a:pPr>
            <a:r>
              <a:rPr lang="en-US" smtClean="0">
                <a:latin typeface="Arial" pitchFamily="34" charset="0"/>
                <a:ea typeface="ＭＳ Ｐゴシック" pitchFamily="34" charset="-128"/>
                <a:cs typeface="Times New Roman" pitchFamily="18" charset="0"/>
              </a:rPr>
              <a:t>the purpose and audience for the communication – who is my audience and why I am writing this text?</a:t>
            </a:r>
          </a:p>
          <a:p>
            <a:pPr>
              <a:buFontTx/>
              <a:buChar char="•"/>
            </a:pPr>
            <a:r>
              <a:rPr lang="en-AU" smtClean="0">
                <a:latin typeface="Arial" pitchFamily="34" charset="0"/>
                <a:ea typeface="ＭＳ Ｐゴシック" pitchFamily="34" charset="-128"/>
                <a:cs typeface="Times New Roman" pitchFamily="18" charset="0"/>
              </a:rPr>
              <a:t>the form and organisation eg. which text type best suits my needs?</a:t>
            </a:r>
          </a:p>
          <a:p>
            <a:r>
              <a:rPr lang="en-US" smtClean="0">
                <a:latin typeface="Arial" pitchFamily="34" charset="0"/>
                <a:ea typeface="ＭＳ Ｐゴシック" pitchFamily="34" charset="-128"/>
                <a:cs typeface="Times New Roman" pitchFamily="18" charset="0"/>
              </a:rPr>
              <a:t>•  the content – what do I want to tell them?</a:t>
            </a:r>
          </a:p>
          <a:p>
            <a:endParaRPr lang="en-US" smtClean="0">
              <a:latin typeface="Arial" pitchFamily="34" charset="0"/>
              <a:ea typeface="ＭＳ Ｐゴシック" pitchFamily="34" charset="-128"/>
              <a:cs typeface="Times New Roman" pitchFamily="18" charset="0"/>
            </a:endParaRPr>
          </a:p>
          <a:p>
            <a:r>
              <a:rPr lang="en-US" smtClean="0">
                <a:latin typeface="Meridien-Roman" charset="0"/>
                <a:ea typeface="ＭＳ Ｐゴシック" pitchFamily="34" charset="-128"/>
                <a:cs typeface="Times New Roman" pitchFamily="18" charset="0"/>
              </a:rPr>
              <a:t> the roles of, and relationships between, those communicating – who am I writing to?  </a:t>
            </a:r>
            <a:r>
              <a:rPr lang="en-AU" smtClean="0">
                <a:latin typeface="Arial" pitchFamily="34" charset="0"/>
                <a:ea typeface="ＭＳ Ｐゴシック" pitchFamily="34" charset="-128"/>
              </a:rPr>
              <a:t>Just as texts are never neutral, the ways we read text are also never neutral. When we read we bring with us our past experiences and understanding about how the world works.</a:t>
            </a:r>
            <a:endParaRPr lang="en-AU" smtClean="0">
              <a:latin typeface="Arial" pitchFamily="34" charset="0"/>
              <a:ea typeface="ＭＳ Ｐゴシック" pitchFamily="34" charset="-128"/>
              <a:cs typeface="Times New Roman" pitchFamily="18" charset="0"/>
            </a:endParaRPr>
          </a:p>
          <a:p>
            <a:r>
              <a:rPr lang="en-US" smtClean="0">
                <a:latin typeface="Arial" pitchFamily="34" charset="0"/>
                <a:ea typeface="ＭＳ Ｐゴシック" pitchFamily="34" charset="-128"/>
                <a:cs typeface="Times New Roman" pitchFamily="18" charset="0"/>
              </a:rPr>
              <a:t>•</a:t>
            </a:r>
            <a:r>
              <a:rPr lang="en-US" smtClean="0">
                <a:latin typeface="Meridien-Roman" charset="0"/>
                <a:ea typeface="ＭＳ Ｐゴシック" pitchFamily="34" charset="-128"/>
                <a:cs typeface="Times New Roman" pitchFamily="18" charset="0"/>
              </a:rPr>
              <a:t> the physical situation in which the writing takes place – formal or informal setting</a:t>
            </a:r>
            <a:endParaRPr lang="en-AU" smtClean="0">
              <a:latin typeface="Arial" pitchFamily="34" charset="0"/>
              <a:ea typeface="ＭＳ Ｐゴシック" pitchFamily="34" charset="-128"/>
              <a:cs typeface="Times New Roman" pitchFamily="18" charset="0"/>
            </a:endParaRPr>
          </a:p>
          <a:p>
            <a:pPr marL="0" lvl="1"/>
            <a:r>
              <a:rPr lang="en-US" smtClean="0">
                <a:latin typeface="Arial" pitchFamily="34" charset="0"/>
                <a:ea typeface="ＭＳ Ｐゴシック" pitchFamily="34" charset="-128"/>
                <a:cs typeface="Times New Roman" pitchFamily="18" charset="0"/>
              </a:rPr>
              <a:t>•</a:t>
            </a:r>
            <a:r>
              <a:rPr lang="en-US" smtClean="0">
                <a:latin typeface="Meridien-Roman" charset="0"/>
                <a:ea typeface="ＭＳ Ｐゴシック" pitchFamily="34" charset="-128"/>
                <a:cs typeface="Times New Roman" pitchFamily="18" charset="0"/>
              </a:rPr>
              <a:t> socio-cultural beliefs values and assumptions.</a:t>
            </a:r>
            <a:r>
              <a:rPr lang="en-AU" smtClean="0">
                <a:latin typeface="Arial" pitchFamily="34" charset="0"/>
                <a:ea typeface="ＭＳ Ｐゴシック" pitchFamily="34" charset="-128"/>
              </a:rPr>
              <a:t> </a:t>
            </a:r>
            <a:r>
              <a:rPr lang="en-AU" sz="1800" smtClean="0">
                <a:latin typeface="Arial" pitchFamily="34" charset="0"/>
                <a:ea typeface="ＭＳ Ｐゴシック" pitchFamily="34" charset="-128"/>
              </a:rPr>
              <a:t>There is a standard variety of English, distinguishable by its grammar and vocabulary. </a:t>
            </a:r>
            <a:endParaRPr lang="en-AU" smtClean="0">
              <a:latin typeface="Arial" pitchFamily="34" charset="0"/>
              <a:ea typeface="ＭＳ Ｐゴシック" pitchFamily="34" charset="-128"/>
            </a:endParaRPr>
          </a:p>
          <a:p>
            <a:r>
              <a:rPr lang="en-AU" smtClean="0">
                <a:latin typeface="Arial" pitchFamily="34" charset="0"/>
                <a:ea typeface="ＭＳ Ｐゴシック" pitchFamily="34" charset="-128"/>
              </a:rPr>
              <a:t>Failure to use it in certain situations may be judged negatively. Eg:  job applications</a:t>
            </a:r>
          </a:p>
          <a:p>
            <a:endParaRPr lang="en-AU" smtClean="0">
              <a:latin typeface="Arial" pitchFamily="34" charset="0"/>
              <a:ea typeface="ＭＳ Ｐゴシック" pitchFamily="34" charset="-128"/>
              <a:cs typeface="Times New Roman" pitchFamily="18" charset="0"/>
            </a:endParaRPr>
          </a:p>
          <a:p>
            <a:r>
              <a:rPr lang="en-AU" smtClean="0">
                <a:latin typeface="Arial" pitchFamily="34" charset="0"/>
                <a:ea typeface="ＭＳ Ｐゴシック" pitchFamily="34" charset="-128"/>
              </a:rPr>
              <a:t>What this means is students who engage in critical literacies from a young age are likely going to be better able to contribute to a more equitable and socially just world by being better able to write and make informed decisions regarding issues of power and control.</a:t>
            </a:r>
          </a:p>
          <a:p>
            <a:endParaRPr lang="en-AU" smtClean="0">
              <a:latin typeface="Meridien-Roman" charset="0"/>
              <a:ea typeface="ＭＳ Ｐゴシック" pitchFamily="34" charset="-128"/>
              <a:cs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AU" smtClean="0">
                <a:latin typeface="Arial" pitchFamily="34" charset="0"/>
                <a:ea typeface="ＭＳ Ｐゴシック" pitchFamily="34" charset="-128"/>
              </a:rPr>
              <a:t>This includes the notion that it is not sufficient to simply create texts for the sake of practicing a skill. If students are to create texts they ought to be able to let those texts do the work that is intended. For instance, if students are writing surveys or creating petitions, they should be done with real-life intent for the purpose of dealing with a real issue. If students write petitions, they should be able to send them to the person for whom they were intended. Helping students understand real-life functions of text is an important component of growing as a critically literate individual</a:t>
            </a:r>
          </a:p>
          <a:p>
            <a:r>
              <a:rPr lang="en-AU" smtClean="0">
                <a:latin typeface="Arial" pitchFamily="34" charset="0"/>
                <a:ea typeface="ＭＳ Ｐゴシック" pitchFamily="34" charset="-128"/>
              </a:rPr>
              <a:t>(Luke &amp; Freebody, 1999; Vasquez, 2005).</a:t>
            </a:r>
            <a:endParaRPr lang="en-US" smtClean="0">
              <a:latin typeface="Arial" pitchFamily="34" charset="0"/>
              <a:ea typeface="ＭＳ Ｐゴシック" pitchFamily="34" charset="-128"/>
            </a:endParaRPr>
          </a:p>
        </p:txBody>
      </p:sp>
      <p:sp>
        <p:nvSpPr>
          <p:cNvPr id="56324" name="Slide Number Placeholder 3"/>
          <p:cNvSpPr>
            <a:spLocks noGrp="1"/>
          </p:cNvSpPr>
          <p:nvPr>
            <p:ph type="sldNum" sz="quarter" idx="5"/>
          </p:nvPr>
        </p:nvSpPr>
        <p:spPr>
          <a:noFill/>
        </p:spPr>
        <p:txBody>
          <a:bodyPr/>
          <a:lstStyle/>
          <a:p>
            <a:fld id="{AEC99543-79A1-4F09-B001-FA02A20244DC}" type="slidenum">
              <a:rPr lang="en-AU" smtClean="0"/>
              <a:pPr/>
              <a:t>23</a:t>
            </a:fld>
            <a:endParaRPr lang="en-AU"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pPr>
              <a:spcBef>
                <a:spcPct val="0"/>
              </a:spcBef>
            </a:pPr>
            <a:r>
              <a:rPr lang="en-US" smtClean="0">
                <a:latin typeface="Arial" pitchFamily="34" charset="0"/>
                <a:ea typeface="ＭＳ Ｐゴシック" pitchFamily="34" charset="-128"/>
              </a:rPr>
              <a:t>When would you discuss these?</a:t>
            </a:r>
          </a:p>
          <a:p>
            <a:pPr>
              <a:spcBef>
                <a:spcPct val="0"/>
              </a:spcBef>
            </a:pPr>
            <a:r>
              <a:rPr lang="en-US" smtClean="0">
                <a:latin typeface="Arial" pitchFamily="34" charset="0"/>
                <a:ea typeface="ＭＳ Ｐゴシック" pitchFamily="34" charset="-128"/>
              </a:rPr>
              <a:t>e.g. throughout all elements and student conferencing</a:t>
            </a:r>
          </a:p>
          <a:p>
            <a:pPr>
              <a:spcBef>
                <a:spcPct val="0"/>
              </a:spcBef>
            </a:pPr>
            <a:r>
              <a:rPr lang="en-US" smtClean="0">
                <a:latin typeface="Arial" pitchFamily="34" charset="0"/>
                <a:ea typeface="ＭＳ Ｐゴシック" pitchFamily="34" charset="-128"/>
              </a:rPr>
              <a:t>When modeling using ‘Think Aloud’ </a:t>
            </a:r>
          </a:p>
          <a:p>
            <a:endParaRPr lang="en-AU" smtClean="0">
              <a:latin typeface="Arial" pitchFamily="34" charset="0"/>
              <a:ea typeface="ＭＳ Ｐゴシック" pitchFamily="34" charset="-128"/>
            </a:endParaRPr>
          </a:p>
        </p:txBody>
      </p:sp>
      <p:sp>
        <p:nvSpPr>
          <p:cNvPr id="57348" name="Slide Number Placeholder 3"/>
          <p:cNvSpPr>
            <a:spLocks noGrp="1"/>
          </p:cNvSpPr>
          <p:nvPr>
            <p:ph type="sldNum" sz="quarter" idx="5"/>
          </p:nvPr>
        </p:nvSpPr>
        <p:spPr>
          <a:noFill/>
        </p:spPr>
        <p:txBody>
          <a:bodyPr/>
          <a:lstStyle/>
          <a:p>
            <a:fld id="{F87CC9BE-BB77-4513-917B-D38E9B13560A}" type="slidenum">
              <a:rPr lang="en-AU" smtClean="0"/>
              <a:pPr/>
              <a:t>24</a:t>
            </a:fld>
            <a:endParaRPr lang="en-AU"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a:spcBef>
                <a:spcPct val="0"/>
              </a:spcBef>
            </a:pPr>
            <a:r>
              <a:rPr lang="en-US" smtClean="0">
                <a:latin typeface="Arial" pitchFamily="34" charset="0"/>
                <a:ea typeface="ＭＳ Ｐゴシック" pitchFamily="34" charset="-128"/>
              </a:rPr>
              <a:t>When would you discuss these?</a:t>
            </a:r>
          </a:p>
          <a:p>
            <a:pPr>
              <a:spcBef>
                <a:spcPct val="0"/>
              </a:spcBef>
            </a:pPr>
            <a:r>
              <a:rPr lang="en-US" smtClean="0">
                <a:latin typeface="Arial" pitchFamily="34" charset="0"/>
                <a:ea typeface="ＭＳ Ｐゴシック" pitchFamily="34" charset="-128"/>
              </a:rPr>
              <a:t>e.g. throughout all elements and student conferencing</a:t>
            </a:r>
          </a:p>
          <a:p>
            <a:pPr>
              <a:spcBef>
                <a:spcPct val="0"/>
              </a:spcBef>
            </a:pPr>
            <a:r>
              <a:rPr lang="en-US" smtClean="0">
                <a:latin typeface="Arial" pitchFamily="34" charset="0"/>
                <a:ea typeface="ＭＳ Ｐゴシック" pitchFamily="34" charset="-128"/>
              </a:rPr>
              <a:t>When modeling using ‘Think Aloud’ </a:t>
            </a:r>
          </a:p>
        </p:txBody>
      </p:sp>
      <p:sp>
        <p:nvSpPr>
          <p:cNvPr id="58372" name="Slide Number Placeholder 3"/>
          <p:cNvSpPr>
            <a:spLocks noGrp="1"/>
          </p:cNvSpPr>
          <p:nvPr>
            <p:ph type="sldNum" sz="quarter" idx="5"/>
          </p:nvPr>
        </p:nvSpPr>
        <p:spPr>
          <a:noFill/>
        </p:spPr>
        <p:txBody>
          <a:bodyPr/>
          <a:lstStyle/>
          <a:p>
            <a:fld id="{21963609-C01A-45AD-B468-020090AC561B}" type="slidenum">
              <a:rPr lang="en-AU" smtClean="0"/>
              <a:pPr/>
              <a:t>25</a:t>
            </a:fld>
            <a:endParaRPr lang="en-AU"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r>
              <a:rPr lang="en-US" smtClean="0">
                <a:latin typeface="Arial" pitchFamily="34" charset="0"/>
                <a:ea typeface="ＭＳ Ｐゴシック" pitchFamily="34" charset="-128"/>
              </a:rPr>
              <a:t>They evaluate the</a:t>
            </a:r>
            <a:r>
              <a:rPr lang="en-AU" smtClean="0">
                <a:latin typeface="Arial" pitchFamily="34" charset="0"/>
                <a:ea typeface="ＭＳ Ｐゴシック" pitchFamily="34" charset="-128"/>
              </a:rPr>
              <a:t> </a:t>
            </a:r>
            <a:r>
              <a:rPr lang="en-US" smtClean="0">
                <a:latin typeface="Arial" pitchFamily="34" charset="0"/>
                <a:ea typeface="ＭＳ Ｐゴシック" pitchFamily="34" charset="-128"/>
              </a:rPr>
              <a:t>effectiveness of their writing by crafting and adjusting texts to suit</a:t>
            </a:r>
            <a:r>
              <a:rPr lang="en-AU" smtClean="0">
                <a:latin typeface="Arial" pitchFamily="34" charset="0"/>
                <a:ea typeface="ＭＳ Ｐゴシック" pitchFamily="34" charset="-128"/>
              </a:rPr>
              <a:t> </a:t>
            </a:r>
            <a:r>
              <a:rPr lang="en-US" smtClean="0">
                <a:latin typeface="Arial" pitchFamily="34" charset="0"/>
                <a:ea typeface="ＭＳ Ｐゴシック" pitchFamily="34" charset="-128"/>
              </a:rPr>
              <a:t>the needs and expectations of their intended audience — and to</a:t>
            </a:r>
            <a:r>
              <a:rPr lang="en-AU" smtClean="0">
                <a:latin typeface="Arial" pitchFamily="34" charset="0"/>
                <a:ea typeface="ＭＳ Ｐゴシック" pitchFamily="34" charset="-128"/>
              </a:rPr>
              <a:t> </a:t>
            </a:r>
            <a:r>
              <a:rPr lang="en-US" smtClean="0">
                <a:latin typeface="Arial" pitchFamily="34" charset="0"/>
                <a:ea typeface="ＭＳ Ｐゴシック" pitchFamily="34" charset="-128"/>
              </a:rPr>
              <a:t>influence them. </a:t>
            </a:r>
          </a:p>
          <a:p>
            <a:r>
              <a:rPr lang="en-US" smtClean="0">
                <a:latin typeface="Arial" pitchFamily="34" charset="0"/>
                <a:ea typeface="ＭＳ Ｐゴシック" pitchFamily="34" charset="-128"/>
              </a:rPr>
              <a:t>Sometimes writers combine certain</a:t>
            </a:r>
            <a:r>
              <a:rPr lang="en-AU" smtClean="0">
                <a:latin typeface="Arial" pitchFamily="34" charset="0"/>
                <a:ea typeface="ＭＳ Ｐゴシック" pitchFamily="34" charset="-128"/>
              </a:rPr>
              <a:t> f</a:t>
            </a:r>
            <a:r>
              <a:rPr lang="en-US" smtClean="0">
                <a:latin typeface="Arial" pitchFamily="34" charset="0"/>
                <a:ea typeface="ＭＳ Ｐゴシック" pitchFamily="34" charset="-128"/>
              </a:rPr>
              <a:t>orms of texts, composing hybrid texts for specific effects.</a:t>
            </a:r>
            <a:endParaRPr lang="en-AU" smtClean="0">
              <a:latin typeface="Arial" pitchFamily="34" charset="0"/>
              <a:ea typeface="ＭＳ Ｐゴシック" pitchFamily="34" charset="-128"/>
            </a:endParaRPr>
          </a:p>
          <a:p>
            <a:r>
              <a:rPr lang="en-US" smtClean="0">
                <a:latin typeface="Arial" pitchFamily="34" charset="0"/>
                <a:ea typeface="ＭＳ Ｐゴシック" pitchFamily="34" charset="-128"/>
              </a:rPr>
              <a:t>Students need opportunities to examine a variety of texts, and to</a:t>
            </a:r>
            <a:r>
              <a:rPr lang="en-AU" smtClean="0">
                <a:latin typeface="Arial" pitchFamily="34" charset="0"/>
                <a:ea typeface="ＭＳ Ｐゴシック" pitchFamily="34" charset="-128"/>
              </a:rPr>
              <a:t> </a:t>
            </a:r>
            <a:r>
              <a:rPr lang="en-US" smtClean="0">
                <a:latin typeface="Arial" pitchFamily="34" charset="0"/>
                <a:ea typeface="ＭＳ Ｐゴシック" pitchFamily="34" charset="-128"/>
              </a:rPr>
              <a:t>discuss some of the writing decisions authors have made and why</a:t>
            </a:r>
            <a:r>
              <a:rPr lang="en-AU" smtClean="0">
                <a:latin typeface="Arial" pitchFamily="34" charset="0"/>
                <a:ea typeface="ＭＳ Ｐゴシック" pitchFamily="34" charset="-128"/>
              </a:rPr>
              <a:t> </a:t>
            </a:r>
            <a:r>
              <a:rPr lang="en-US" smtClean="0">
                <a:latin typeface="Arial" pitchFamily="34" charset="0"/>
                <a:ea typeface="ＭＳ Ｐゴシック" pitchFamily="34" charset="-128"/>
              </a:rPr>
              <a:t>they made them. Encourage students to reflect upon their own</a:t>
            </a:r>
            <a:r>
              <a:rPr lang="en-AU" smtClean="0">
                <a:latin typeface="Arial" pitchFamily="34" charset="0"/>
                <a:ea typeface="ＭＳ Ｐゴシック" pitchFamily="34" charset="-128"/>
              </a:rPr>
              <a:t> </a:t>
            </a:r>
            <a:r>
              <a:rPr lang="en-US" smtClean="0">
                <a:latin typeface="Arial" pitchFamily="34" charset="0"/>
                <a:ea typeface="ＭＳ Ｐゴシック" pitchFamily="34" charset="-128"/>
              </a:rPr>
              <a:t>writing decisions, before, during and after writing.</a:t>
            </a:r>
            <a:endParaRPr lang="en-AU" smtClean="0">
              <a:latin typeface="Arial" pitchFamily="34" charset="0"/>
              <a:ea typeface="ＭＳ Ｐゴシック" pitchFamily="34" charset="-128"/>
            </a:endParaRPr>
          </a:p>
          <a:p>
            <a:endParaRPr lang="en-AU" smtClean="0">
              <a:solidFill>
                <a:srgbClr val="000000"/>
              </a:solidFill>
              <a:latin typeface="Arial" pitchFamily="34" charset="0"/>
              <a:ea typeface="ＭＳ Ｐゴシック" pitchFamily="34" charset="-128"/>
              <a:cs typeface="Arial" pitchFamily="34" charset="0"/>
            </a:endParaRPr>
          </a:p>
          <a:p>
            <a:r>
              <a:rPr lang="en-AU" smtClean="0">
                <a:solidFill>
                  <a:srgbClr val="000000"/>
                </a:solidFill>
                <a:latin typeface="Arial" pitchFamily="34" charset="0"/>
                <a:ea typeface="ＭＳ Ｐゴシック" pitchFamily="34" charset="-128"/>
                <a:cs typeface="Arial" pitchFamily="34" charset="0"/>
              </a:rPr>
              <a:t>For Writing contextual understanding I use the First Steps Writing resource book if you can get a hold of one – only because I have not found one better to look at contextual understanding.</a:t>
            </a:r>
            <a:endParaRPr lang="en-AU" smtClean="0">
              <a:latin typeface="Times New Roman" pitchFamily="18" charset="0"/>
              <a:ea typeface="ＭＳ Ｐゴシック" pitchFamily="34" charset="-128"/>
              <a:cs typeface="Times New Roman" pitchFamily="18" charset="0"/>
            </a:endParaRPr>
          </a:p>
          <a:p>
            <a:endParaRPr lang="en-AU" smtClean="0">
              <a:latin typeface="Arial" pitchFamily="34"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r>
              <a:rPr lang="en-AU" b="1" dirty="0" smtClean="0">
                <a:latin typeface="Arial" pitchFamily="34" charset="0"/>
                <a:ea typeface="ＭＳ Ｐゴシック" pitchFamily="34" charset="-128"/>
              </a:rPr>
              <a:t>Acknowledge First Steps</a:t>
            </a:r>
          </a:p>
          <a:p>
            <a:r>
              <a:rPr lang="en-AU" dirty="0" smtClean="0">
                <a:latin typeface="Arial" pitchFamily="34" charset="0"/>
                <a:ea typeface="ＭＳ Ｐゴシック" pitchFamily="34" charset="-128"/>
              </a:rPr>
              <a:t>A Multidimensional Approach to Teaching Writing</a:t>
            </a:r>
          </a:p>
          <a:p>
            <a:endParaRPr lang="en-AU" sz="800"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Students as writers must be aware that where they live and the lives they lead affect their thoughts and feelings and ultimately will influence their writing.  </a:t>
            </a:r>
          </a:p>
          <a:p>
            <a:endParaRPr lang="en-AU"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As such, readers bring their lives, thoughts and feelings to the text when they read so the same text can be interpreted differently. </a:t>
            </a:r>
          </a:p>
          <a:p>
            <a:endParaRPr lang="en-AU"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 Writers influence and affect readers and can change the world – even a little bit. </a:t>
            </a:r>
          </a:p>
          <a:p>
            <a:endParaRPr lang="en-AU" sz="800" dirty="0" smtClean="0">
              <a:latin typeface="Arial" pitchFamily="34" charset="0"/>
              <a:ea typeface="ＭＳ Ｐゴシック" pitchFamily="34" charset="-128"/>
            </a:endParaRPr>
          </a:p>
          <a:p>
            <a:r>
              <a:rPr lang="en-AU" b="1" dirty="0" smtClean="0">
                <a:latin typeface="Arial" pitchFamily="34" charset="0"/>
                <a:ea typeface="ＭＳ Ｐゴシック" pitchFamily="34" charset="-128"/>
              </a:rPr>
              <a:t>Explanations of the THREE CUEING SYSTEM (IN THE MIDDLE) – INCLUDED IN CASE YOU ARE ASKED</a:t>
            </a:r>
          </a:p>
          <a:p>
            <a:r>
              <a:rPr lang="en-AU" dirty="0" smtClean="0">
                <a:latin typeface="Arial" pitchFamily="34" charset="0"/>
                <a:ea typeface="ＭＳ Ｐゴシック" pitchFamily="34" charset="-128"/>
              </a:rPr>
              <a:t>Semantic – Meaning   The first and most important cue is semantics (sometimes called context).  The range of possible words is restricted by the context, so when children come to a word they do not know, they can "guess" based upon the context. </a:t>
            </a:r>
          </a:p>
          <a:p>
            <a:endParaRPr lang="en-AU" sz="800"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Syntactic – The second cue is syntax.  English places restrictions on the order that words can be placed in a meaningful sentence, so when semantics and syntax are both considered by a young reader, the model suggests that they can make an even more educated "guess" about individual words in the passage. </a:t>
            </a:r>
          </a:p>
          <a:p>
            <a:endParaRPr lang="en-AU" sz="800" dirty="0" smtClean="0">
              <a:latin typeface="Arial" pitchFamily="34" charset="0"/>
              <a:ea typeface="ＭＳ Ｐゴシック" pitchFamily="34" charset="-128"/>
            </a:endParaRPr>
          </a:p>
          <a:p>
            <a:r>
              <a:rPr lang="en-AU" dirty="0" err="1" smtClean="0">
                <a:latin typeface="Arial" pitchFamily="34" charset="0"/>
                <a:ea typeface="ＭＳ Ｐゴシック" pitchFamily="34" charset="-128"/>
              </a:rPr>
              <a:t>Graphophonic</a:t>
            </a:r>
            <a:r>
              <a:rPr lang="en-AU" dirty="0" smtClean="0">
                <a:latin typeface="Arial" pitchFamily="34" charset="0"/>
                <a:ea typeface="ＭＳ Ｐゴシック" pitchFamily="34" charset="-128"/>
              </a:rPr>
              <a:t> – Visual   - connects the sounds of letters and words to the shape of letters and words  - the letter-sound information (orthographic information). </a:t>
            </a: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r>
              <a:rPr lang="en-AU" b="1" dirty="0" smtClean="0">
                <a:solidFill>
                  <a:srgbClr val="000000"/>
                </a:solidFill>
                <a:latin typeface="Arial" pitchFamily="34" charset="0"/>
                <a:ea typeface="ＭＳ Ｐゴシック" pitchFamily="34" charset="-128"/>
                <a:cs typeface="Arial" pitchFamily="34" charset="0"/>
              </a:rPr>
              <a:t>Contextual understanding is about:</a:t>
            </a:r>
          </a:p>
          <a:p>
            <a:endParaRPr lang="en-AU" dirty="0" smtClean="0">
              <a:solidFill>
                <a:srgbClr val="000000"/>
              </a:solidFill>
              <a:latin typeface="Arial" pitchFamily="34" charset="0"/>
              <a:ea typeface="ＭＳ Ｐゴシック" pitchFamily="34" charset="-128"/>
              <a:cs typeface="Arial" pitchFamily="34" charset="0"/>
            </a:endParaRPr>
          </a:p>
          <a:p>
            <a:r>
              <a:rPr lang="en-AU" dirty="0" smtClean="0">
                <a:solidFill>
                  <a:srgbClr val="000000"/>
                </a:solidFill>
                <a:latin typeface="Arial" pitchFamily="34" charset="0"/>
                <a:ea typeface="ＭＳ Ｐゴシック" pitchFamily="34" charset="-128"/>
                <a:cs typeface="Arial" pitchFamily="34" charset="0"/>
              </a:rPr>
              <a:t>The </a:t>
            </a:r>
            <a:r>
              <a:rPr lang="en-AU" b="1" dirty="0" smtClean="0">
                <a:solidFill>
                  <a:srgbClr val="000000"/>
                </a:solidFill>
                <a:latin typeface="Arial" pitchFamily="34" charset="0"/>
                <a:ea typeface="ＭＳ Ｐゴシック" pitchFamily="34" charset="-128"/>
                <a:cs typeface="Arial" pitchFamily="34" charset="0"/>
              </a:rPr>
              <a:t>purpose</a:t>
            </a:r>
            <a:r>
              <a:rPr lang="en-AU" dirty="0" smtClean="0">
                <a:solidFill>
                  <a:srgbClr val="000000"/>
                </a:solidFill>
                <a:latin typeface="Arial" pitchFamily="34" charset="0"/>
                <a:ea typeface="ＭＳ Ｐゴシック" pitchFamily="34" charset="-128"/>
                <a:cs typeface="Arial" pitchFamily="34" charset="0"/>
              </a:rPr>
              <a:t> of the writing</a:t>
            </a:r>
            <a:endParaRPr lang="en-AU" dirty="0" smtClean="0">
              <a:solidFill>
                <a:srgbClr val="000000"/>
              </a:solidFill>
              <a:latin typeface="Arial" pitchFamily="34" charset="0"/>
              <a:ea typeface="ＭＳ Ｐゴシック" pitchFamily="34" charset="-128"/>
            </a:endParaRPr>
          </a:p>
          <a:p>
            <a:r>
              <a:rPr lang="en-AU" dirty="0" smtClean="0">
                <a:solidFill>
                  <a:srgbClr val="000000"/>
                </a:solidFill>
                <a:latin typeface="Arial" pitchFamily="34" charset="0"/>
                <a:ea typeface="ＭＳ Ｐゴシック" pitchFamily="34" charset="-128"/>
                <a:cs typeface="Arial" pitchFamily="34" charset="0"/>
              </a:rPr>
              <a:t>The </a:t>
            </a:r>
            <a:r>
              <a:rPr lang="en-AU" b="1" dirty="0" smtClean="0">
                <a:solidFill>
                  <a:srgbClr val="000000"/>
                </a:solidFill>
                <a:latin typeface="Arial" pitchFamily="34" charset="0"/>
                <a:ea typeface="ＭＳ Ｐゴシック" pitchFamily="34" charset="-128"/>
                <a:cs typeface="Arial" pitchFamily="34" charset="0"/>
              </a:rPr>
              <a:t>ideas and information</a:t>
            </a:r>
            <a:r>
              <a:rPr lang="en-AU" dirty="0" smtClean="0">
                <a:solidFill>
                  <a:srgbClr val="000000"/>
                </a:solidFill>
                <a:latin typeface="Arial" pitchFamily="34" charset="0"/>
                <a:ea typeface="ＭＳ Ｐゴシック" pitchFamily="34" charset="-128"/>
                <a:cs typeface="Arial" pitchFamily="34" charset="0"/>
              </a:rPr>
              <a:t> of the writing – </a:t>
            </a:r>
            <a:r>
              <a:rPr lang="en-AU" b="1" dirty="0" smtClean="0">
                <a:solidFill>
                  <a:srgbClr val="000000"/>
                </a:solidFill>
                <a:latin typeface="Arial" pitchFamily="34" charset="0"/>
                <a:ea typeface="ＭＳ Ｐゴシック" pitchFamily="34" charset="-128"/>
                <a:cs typeface="Arial" pitchFamily="34" charset="0"/>
              </a:rPr>
              <a:t>subject matter</a:t>
            </a:r>
            <a:endParaRPr lang="en-AU" dirty="0" smtClean="0">
              <a:solidFill>
                <a:srgbClr val="000000"/>
              </a:solidFill>
              <a:latin typeface="Arial" pitchFamily="34" charset="0"/>
              <a:ea typeface="ＭＳ Ｐゴシック" pitchFamily="34" charset="-128"/>
            </a:endParaRPr>
          </a:p>
          <a:p>
            <a:r>
              <a:rPr lang="en-AU" dirty="0" smtClean="0">
                <a:solidFill>
                  <a:srgbClr val="000000"/>
                </a:solidFill>
                <a:latin typeface="Arial" pitchFamily="34" charset="0"/>
                <a:ea typeface="ＭＳ Ｐゴシック" pitchFamily="34" charset="-128"/>
                <a:cs typeface="Arial" pitchFamily="34" charset="0"/>
              </a:rPr>
              <a:t>Whether the writing is occurring in a </a:t>
            </a:r>
            <a:r>
              <a:rPr lang="en-AU" b="1" dirty="0" smtClean="0">
                <a:solidFill>
                  <a:srgbClr val="000000"/>
                </a:solidFill>
                <a:latin typeface="Arial" pitchFamily="34" charset="0"/>
                <a:ea typeface="ＭＳ Ｐゴシック" pitchFamily="34" charset="-128"/>
                <a:cs typeface="Arial" pitchFamily="34" charset="0"/>
              </a:rPr>
              <a:t>spoken, written or electronic</a:t>
            </a:r>
            <a:r>
              <a:rPr lang="en-AU" dirty="0" smtClean="0">
                <a:solidFill>
                  <a:srgbClr val="000000"/>
                </a:solidFill>
                <a:latin typeface="Arial" pitchFamily="34" charset="0"/>
                <a:ea typeface="ＭＳ Ｐゴシック" pitchFamily="34" charset="-128"/>
                <a:cs typeface="Arial" pitchFamily="34" charset="0"/>
              </a:rPr>
              <a:t> mode of communication</a:t>
            </a:r>
            <a:endParaRPr lang="en-AU" dirty="0" smtClean="0">
              <a:solidFill>
                <a:srgbClr val="000000"/>
              </a:solidFill>
              <a:latin typeface="Arial" pitchFamily="34" charset="0"/>
              <a:ea typeface="ＭＳ Ｐゴシック" pitchFamily="34" charset="-128"/>
            </a:endParaRPr>
          </a:p>
          <a:p>
            <a:r>
              <a:rPr lang="en-AU" dirty="0" smtClean="0">
                <a:solidFill>
                  <a:srgbClr val="000000"/>
                </a:solidFill>
                <a:latin typeface="Arial" pitchFamily="34" charset="0"/>
                <a:ea typeface="ＭＳ Ｐゴシック" pitchFamily="34" charset="-128"/>
                <a:cs typeface="Arial" pitchFamily="34" charset="0"/>
              </a:rPr>
              <a:t>The roles and </a:t>
            </a:r>
            <a:r>
              <a:rPr lang="en-AU" b="1" dirty="0" smtClean="0">
                <a:solidFill>
                  <a:srgbClr val="000000"/>
                </a:solidFill>
                <a:latin typeface="Arial" pitchFamily="34" charset="0"/>
                <a:ea typeface="ＭＳ Ｐゴシック" pitchFamily="34" charset="-128"/>
                <a:cs typeface="Arial" pitchFamily="34" charset="0"/>
              </a:rPr>
              <a:t>relationships</a:t>
            </a:r>
            <a:r>
              <a:rPr lang="en-AU" dirty="0" smtClean="0">
                <a:solidFill>
                  <a:srgbClr val="000000"/>
                </a:solidFill>
                <a:latin typeface="Arial" pitchFamily="34" charset="0"/>
                <a:ea typeface="ＭＳ Ｐゴシック" pitchFamily="34" charset="-128"/>
                <a:cs typeface="Arial" pitchFamily="34" charset="0"/>
              </a:rPr>
              <a:t> between the </a:t>
            </a:r>
            <a:r>
              <a:rPr lang="en-AU" b="1" dirty="0" smtClean="0">
                <a:solidFill>
                  <a:srgbClr val="000000"/>
                </a:solidFill>
                <a:latin typeface="Arial" pitchFamily="34" charset="0"/>
                <a:ea typeface="ＭＳ Ｐゴシック" pitchFamily="34" charset="-128"/>
                <a:cs typeface="Arial" pitchFamily="34" charset="0"/>
              </a:rPr>
              <a:t>author</a:t>
            </a:r>
            <a:r>
              <a:rPr lang="en-AU" dirty="0" smtClean="0">
                <a:solidFill>
                  <a:srgbClr val="000000"/>
                </a:solidFill>
                <a:latin typeface="Arial" pitchFamily="34" charset="0"/>
                <a:ea typeface="ＭＳ Ｐゴシック" pitchFamily="34" charset="-128"/>
                <a:cs typeface="Arial" pitchFamily="34" charset="0"/>
              </a:rPr>
              <a:t> and the </a:t>
            </a:r>
            <a:r>
              <a:rPr lang="en-AU" b="1" dirty="0" smtClean="0">
                <a:solidFill>
                  <a:srgbClr val="000000"/>
                </a:solidFill>
                <a:latin typeface="Arial" pitchFamily="34" charset="0"/>
                <a:ea typeface="ＭＳ Ｐゴシック" pitchFamily="34" charset="-128"/>
                <a:cs typeface="Arial" pitchFamily="34" charset="0"/>
              </a:rPr>
              <a:t>audience </a:t>
            </a:r>
            <a:r>
              <a:rPr lang="en-AU" dirty="0" smtClean="0">
                <a:solidFill>
                  <a:srgbClr val="000000"/>
                </a:solidFill>
                <a:latin typeface="Arial" pitchFamily="34" charset="0"/>
                <a:ea typeface="ＭＳ Ｐゴシック" pitchFamily="34" charset="-128"/>
                <a:cs typeface="Arial" pitchFamily="34" charset="0"/>
              </a:rPr>
              <a:t>e.g. is it formal or informal relationship. Is it between a known or unknown person?</a:t>
            </a:r>
            <a:endParaRPr lang="en-AU" dirty="0" smtClean="0">
              <a:solidFill>
                <a:srgbClr val="000000"/>
              </a:solidFill>
              <a:latin typeface="Arial" pitchFamily="34" charset="0"/>
              <a:ea typeface="ＭＳ Ｐゴシック" pitchFamily="34" charset="-128"/>
            </a:endParaRPr>
          </a:p>
          <a:p>
            <a:r>
              <a:rPr lang="en-AU" dirty="0" smtClean="0">
                <a:solidFill>
                  <a:srgbClr val="000000"/>
                </a:solidFill>
                <a:latin typeface="Arial" pitchFamily="34" charset="0"/>
                <a:ea typeface="ＭＳ Ｐゴシック" pitchFamily="34" charset="-128"/>
                <a:cs typeface="Arial" pitchFamily="34" charset="0"/>
              </a:rPr>
              <a:t>What </a:t>
            </a:r>
            <a:r>
              <a:rPr lang="en-AU" b="1" dirty="0" smtClean="0">
                <a:solidFill>
                  <a:srgbClr val="000000"/>
                </a:solidFill>
                <a:latin typeface="Arial" pitchFamily="34" charset="0"/>
                <a:ea typeface="ＭＳ Ｐゴシック" pitchFamily="34" charset="-128"/>
                <a:cs typeface="Arial" pitchFamily="34" charset="0"/>
              </a:rPr>
              <a:t>physical situation</a:t>
            </a:r>
            <a:r>
              <a:rPr lang="en-AU" dirty="0" smtClean="0">
                <a:solidFill>
                  <a:srgbClr val="000000"/>
                </a:solidFill>
                <a:latin typeface="Arial" pitchFamily="34" charset="0"/>
                <a:ea typeface="ＭＳ Ｐゴシック" pitchFamily="34" charset="-128"/>
                <a:cs typeface="Arial" pitchFamily="34" charset="0"/>
              </a:rPr>
              <a:t> is the writing taking place in – in the classroom, at home on the computer?</a:t>
            </a:r>
            <a:endParaRPr lang="en-AU" dirty="0" smtClean="0">
              <a:solidFill>
                <a:srgbClr val="000000"/>
              </a:solidFill>
              <a:latin typeface="Arial" pitchFamily="34" charset="0"/>
              <a:ea typeface="ＭＳ Ｐゴシック" pitchFamily="34" charset="-128"/>
            </a:endParaRPr>
          </a:p>
          <a:p>
            <a:r>
              <a:rPr lang="en-AU" dirty="0" smtClean="0">
                <a:solidFill>
                  <a:srgbClr val="000000"/>
                </a:solidFill>
                <a:latin typeface="Arial" pitchFamily="34" charset="0"/>
                <a:ea typeface="ＭＳ Ｐゴシック" pitchFamily="34" charset="-128"/>
                <a:cs typeface="Arial" pitchFamily="34" charset="0"/>
              </a:rPr>
              <a:t>What </a:t>
            </a:r>
            <a:r>
              <a:rPr lang="en-AU" b="1" dirty="0" smtClean="0">
                <a:solidFill>
                  <a:srgbClr val="000000"/>
                </a:solidFill>
                <a:latin typeface="Arial" pitchFamily="34" charset="0"/>
                <a:ea typeface="ＭＳ Ｐゴシック" pitchFamily="34" charset="-128"/>
                <a:cs typeface="Arial" pitchFamily="34" charset="0"/>
              </a:rPr>
              <a:t>social </a:t>
            </a:r>
            <a:r>
              <a:rPr lang="en-AU" dirty="0" smtClean="0">
                <a:solidFill>
                  <a:srgbClr val="000000"/>
                </a:solidFill>
                <a:latin typeface="Arial" pitchFamily="34" charset="0"/>
                <a:ea typeface="ＭＳ Ｐゴシック" pitchFamily="34" charset="-128"/>
                <a:cs typeface="Arial" pitchFamily="34" charset="0"/>
              </a:rPr>
              <a:t>and </a:t>
            </a:r>
            <a:r>
              <a:rPr lang="en-AU" b="1" dirty="0" smtClean="0">
                <a:solidFill>
                  <a:srgbClr val="000000"/>
                </a:solidFill>
                <a:latin typeface="Arial" pitchFamily="34" charset="0"/>
                <a:ea typeface="ＭＳ Ｐゴシック" pitchFamily="34" charset="-128"/>
                <a:cs typeface="Arial" pitchFamily="34" charset="0"/>
              </a:rPr>
              <a:t>cultural </a:t>
            </a:r>
            <a:r>
              <a:rPr lang="en-AU" dirty="0" smtClean="0">
                <a:solidFill>
                  <a:srgbClr val="000000"/>
                </a:solidFill>
                <a:latin typeface="Arial" pitchFamily="34" charset="0"/>
                <a:ea typeface="ＭＳ Ｐゴシック" pitchFamily="34" charset="-128"/>
                <a:cs typeface="Arial" pitchFamily="34" charset="0"/>
              </a:rPr>
              <a:t>background information does the writer and the reader possess that will influence the writing or the interpretation.</a:t>
            </a:r>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a:p>
            <a:endParaRPr lang="en-AU" dirty="0" smtClean="0">
              <a:latin typeface="Arial" pitchFamily="34" charset="0"/>
              <a:ea typeface="ＭＳ Ｐゴシック" pitchFamily="34" charset="-128"/>
            </a:endParaRPr>
          </a:p>
        </p:txBody>
      </p:sp>
      <p:sp>
        <p:nvSpPr>
          <p:cNvPr id="41988" name="Slide Number Placeholder 3"/>
          <p:cNvSpPr>
            <a:spLocks noGrp="1"/>
          </p:cNvSpPr>
          <p:nvPr>
            <p:ph type="sldNum" sz="quarter" idx="5"/>
          </p:nvPr>
        </p:nvSpPr>
        <p:spPr>
          <a:noFill/>
        </p:spPr>
        <p:txBody>
          <a:bodyPr/>
          <a:lstStyle/>
          <a:p>
            <a:fld id="{56A4D0CF-AE66-4BE8-B031-856D460F7A86}" type="slidenum">
              <a:rPr lang="en-AU" smtClean="0"/>
              <a:pPr/>
              <a:t>5</a:t>
            </a:fld>
            <a:endParaRPr lang="en-AU"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AU" smtClean="0">
                <a:latin typeface="Verdana" pitchFamily="34" charset="0"/>
                <a:ea typeface="Arial Unicode MS" pitchFamily="34" charset="-128"/>
                <a:cs typeface="Arial Unicode MS" pitchFamily="34" charset="-128"/>
              </a:rPr>
              <a:t>This plan shows one way that teachers might approach developing cu in writing</a:t>
            </a:r>
            <a:endParaRPr lang="en-AU" smtClean="0">
              <a:latin typeface="Arial" pitchFamily="34" charset="0"/>
              <a:ea typeface="ＭＳ Ｐゴシック" pitchFamily="34" charset="-128"/>
            </a:endParaRPr>
          </a:p>
        </p:txBody>
      </p:sp>
      <p:sp>
        <p:nvSpPr>
          <p:cNvPr id="60420" name="Slide Number Placeholder 3"/>
          <p:cNvSpPr>
            <a:spLocks noGrp="1"/>
          </p:cNvSpPr>
          <p:nvPr>
            <p:ph type="sldNum" sz="quarter" idx="5"/>
          </p:nvPr>
        </p:nvSpPr>
        <p:spPr>
          <a:noFill/>
        </p:spPr>
        <p:txBody>
          <a:bodyPr/>
          <a:lstStyle/>
          <a:p>
            <a:fld id="{C1232ABF-F5A6-4F71-9913-8FC7436ED49E}" type="slidenum">
              <a:rPr lang="en-AU" smtClean="0"/>
              <a:pPr/>
              <a:t>27</a:t>
            </a:fld>
            <a:endParaRPr lang="en-AU"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AU" dirty="0" smtClean="0"/>
              <a:t>From the text ‘Dust’</a:t>
            </a:r>
          </a:p>
          <a:p>
            <a:pPr>
              <a:defRPr/>
            </a:pPr>
            <a:r>
              <a:rPr lang="en-AU" dirty="0" smtClean="0"/>
              <a:t>In all school libraries</a:t>
            </a:r>
          </a:p>
          <a:p>
            <a:pPr>
              <a:defRPr/>
            </a:pPr>
            <a:r>
              <a:rPr lang="en-AU" dirty="0" smtClean="0"/>
              <a:t>Analyse what you see here</a:t>
            </a:r>
          </a:p>
          <a:p>
            <a:pPr>
              <a:defRPr/>
            </a:pPr>
            <a:r>
              <a:rPr lang="en-AU" dirty="0" smtClean="0"/>
              <a:t>Think about the previous slide </a:t>
            </a:r>
          </a:p>
          <a:p>
            <a:pPr>
              <a:defRPr/>
            </a:pPr>
            <a:r>
              <a:rPr lang="en-AU" dirty="0" smtClean="0"/>
              <a:t>What is the:</a:t>
            </a:r>
          </a:p>
          <a:p>
            <a:pPr>
              <a:buFont typeface="Arial" pitchFamily="34" charset="0"/>
              <a:buChar char="•"/>
              <a:defRPr/>
            </a:pPr>
            <a:r>
              <a:rPr lang="en-US" dirty="0" smtClean="0">
                <a:cs typeface="Times New Roman" pitchFamily="18" charset="0"/>
              </a:rPr>
              <a:t>the purpose and audience for the communication – who is the audience and what is the purpose</a:t>
            </a:r>
          </a:p>
          <a:p>
            <a:pPr>
              <a:buFont typeface="Arial" pitchFamily="34" charset="0"/>
              <a:buChar char="•"/>
              <a:defRPr/>
            </a:pPr>
            <a:r>
              <a:rPr lang="en-AU" dirty="0" smtClean="0">
                <a:cs typeface="Times New Roman" pitchFamily="18" charset="0"/>
              </a:rPr>
              <a:t>the form and organisation </a:t>
            </a:r>
            <a:r>
              <a:rPr lang="en-AU" dirty="0" err="1" smtClean="0">
                <a:cs typeface="Times New Roman" pitchFamily="18" charset="0"/>
              </a:rPr>
              <a:t>eg</a:t>
            </a:r>
            <a:r>
              <a:rPr lang="en-AU" dirty="0" smtClean="0">
                <a:cs typeface="Times New Roman" pitchFamily="18" charset="0"/>
              </a:rPr>
              <a:t> what </a:t>
            </a:r>
            <a:r>
              <a:rPr lang="en-AU" dirty="0" smtClean="0">
                <a:cs typeface="Times New Roman" pitchFamily="18" charset="0"/>
              </a:rPr>
              <a:t>are the elements here</a:t>
            </a:r>
          </a:p>
          <a:p>
            <a:pPr>
              <a:defRPr/>
            </a:pPr>
            <a:r>
              <a:rPr lang="en-US" dirty="0" smtClean="0">
                <a:cs typeface="Times New Roman" pitchFamily="18" charset="0"/>
              </a:rPr>
              <a:t>•  the content – what is being shown – how is it got across?</a:t>
            </a:r>
          </a:p>
          <a:p>
            <a:pPr>
              <a:defRPr/>
            </a:pPr>
            <a:endParaRPr lang="en-US" dirty="0" smtClean="0">
              <a:latin typeface="Arial" pitchFamily="34" charset="0"/>
              <a:ea typeface="ＭＳ Ｐゴシック" pitchFamily="34" charset="-128"/>
              <a:cs typeface="Times New Roman" pitchFamily="18" charset="0"/>
            </a:endParaRPr>
          </a:p>
          <a:p>
            <a:pPr>
              <a:defRPr/>
            </a:pPr>
            <a:r>
              <a:rPr lang="en-US" dirty="0" smtClean="0">
                <a:latin typeface="Meridien-Roman" charset="0"/>
                <a:ea typeface="ＭＳ Ｐゴシック" pitchFamily="34" charset="-128"/>
                <a:cs typeface="Times New Roman" pitchFamily="18" charset="0"/>
              </a:rPr>
              <a:t>What is the roles of, and relationships between, those communicating – who is the illustration for?</a:t>
            </a:r>
          </a:p>
          <a:p>
            <a:pPr>
              <a:defRPr/>
            </a:pPr>
            <a:r>
              <a:rPr lang="en-AU" dirty="0" smtClean="0">
                <a:latin typeface="Arial" pitchFamily="34" charset="0"/>
                <a:ea typeface="ＭＳ Ｐゴシック" pitchFamily="34" charset="-128"/>
              </a:rPr>
              <a:t>Just as texts are never neutral, the ways we read text are also never neutral. When we read we bring with us our past experiences and understanding about how the world works.</a:t>
            </a:r>
            <a:endParaRPr lang="en-AU" dirty="0" smtClean="0">
              <a:latin typeface="Arial" pitchFamily="34" charset="0"/>
              <a:ea typeface="ＭＳ Ｐゴシック" pitchFamily="34" charset="-128"/>
              <a:cs typeface="Times New Roman" pitchFamily="18" charset="0"/>
            </a:endParaRPr>
          </a:p>
          <a:p>
            <a:pPr>
              <a:defRPr/>
            </a:pPr>
            <a:r>
              <a:rPr lang="en-US" dirty="0" smtClean="0">
                <a:latin typeface="Arial" pitchFamily="34" charset="0"/>
                <a:ea typeface="ＭＳ Ｐゴシック" pitchFamily="34" charset="-128"/>
                <a:cs typeface="Times New Roman" pitchFamily="18" charset="0"/>
              </a:rPr>
              <a:t>•</a:t>
            </a:r>
            <a:r>
              <a:rPr lang="en-US" dirty="0" smtClean="0">
                <a:latin typeface="Meridien-Roman" charset="0"/>
                <a:ea typeface="ＭＳ Ｐゴシック" pitchFamily="34" charset="-128"/>
                <a:cs typeface="Times New Roman" pitchFamily="18" charset="0"/>
              </a:rPr>
              <a:t> the physical situation in which the writing takes place – formal or informal setting</a:t>
            </a:r>
            <a:endParaRPr lang="en-AU" dirty="0" smtClean="0">
              <a:latin typeface="Arial" pitchFamily="34" charset="0"/>
              <a:ea typeface="ＭＳ Ｐゴシック" pitchFamily="34" charset="-128"/>
              <a:cs typeface="Times New Roman" pitchFamily="18" charset="0"/>
            </a:endParaRPr>
          </a:p>
          <a:p>
            <a:pPr marL="0" lvl="1">
              <a:defRPr/>
            </a:pPr>
            <a:r>
              <a:rPr lang="en-US" dirty="0" smtClean="0">
                <a:latin typeface="Arial" pitchFamily="34" charset="0"/>
                <a:ea typeface="ＭＳ Ｐゴシック" pitchFamily="34" charset="-128"/>
                <a:cs typeface="Times New Roman" pitchFamily="18" charset="0"/>
              </a:rPr>
              <a:t>•</a:t>
            </a:r>
            <a:r>
              <a:rPr lang="en-US" dirty="0" smtClean="0">
                <a:latin typeface="Meridien-Roman" charset="0"/>
                <a:ea typeface="ＭＳ Ｐゴシック" pitchFamily="34" charset="-128"/>
                <a:cs typeface="Times New Roman" pitchFamily="18" charset="0"/>
              </a:rPr>
              <a:t> socio-cultural beliefs values and assumptions.</a:t>
            </a:r>
            <a:r>
              <a:rPr lang="en-AU" dirty="0" smtClean="0">
                <a:latin typeface="Arial" pitchFamily="34" charset="0"/>
                <a:ea typeface="ＭＳ Ｐゴシック" pitchFamily="34" charset="-128"/>
              </a:rPr>
              <a:t> </a:t>
            </a:r>
            <a:r>
              <a:rPr lang="en-AU" sz="1800" dirty="0" smtClean="0">
                <a:latin typeface="Arial" pitchFamily="34" charset="0"/>
                <a:ea typeface="ＭＳ Ｐゴシック" pitchFamily="34" charset="-128"/>
              </a:rPr>
              <a:t>There is a standard variety of English, distinguishable by its grammar and vocabulary. </a:t>
            </a:r>
            <a:endParaRPr lang="en-AU" dirty="0" smtClean="0">
              <a:latin typeface="Arial" pitchFamily="34" charset="0"/>
              <a:ea typeface="ＭＳ Ｐゴシック" pitchFamily="34" charset="-128"/>
            </a:endParaRPr>
          </a:p>
          <a:p>
            <a:pPr>
              <a:defRPr/>
            </a:pPr>
            <a:endParaRPr lang="en-AU" dirty="0"/>
          </a:p>
        </p:txBody>
      </p:sp>
      <p:sp>
        <p:nvSpPr>
          <p:cNvPr id="61444" name="Slide Number Placeholder 3"/>
          <p:cNvSpPr>
            <a:spLocks noGrp="1"/>
          </p:cNvSpPr>
          <p:nvPr>
            <p:ph type="sldNum" sz="quarter" idx="5"/>
          </p:nvPr>
        </p:nvSpPr>
        <p:spPr>
          <a:noFill/>
        </p:spPr>
        <p:txBody>
          <a:bodyPr/>
          <a:lstStyle/>
          <a:p>
            <a:fld id="{DD97917A-9EEE-4D9C-A7A7-33973A48BE6A}" type="slidenum">
              <a:rPr lang="en-AU" smtClean="0"/>
              <a:pPr/>
              <a:t>29</a:t>
            </a:fld>
            <a:endParaRPr lang="en-AU"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r>
              <a:rPr lang="en-AU" b="1" smtClean="0">
                <a:latin typeface="Arial" pitchFamily="34" charset="0"/>
                <a:ea typeface="ＭＳ Ｐゴシック" pitchFamily="34" charset="-128"/>
              </a:rPr>
              <a:t>Look at this </a:t>
            </a:r>
          </a:p>
          <a:p>
            <a:r>
              <a:rPr lang="en-AU" b="1" smtClean="0">
                <a:latin typeface="Arial" pitchFamily="34" charset="0"/>
                <a:ea typeface="ＭＳ Ｐゴシック" pitchFamily="34" charset="-128"/>
              </a:rPr>
              <a:t>What do you see</a:t>
            </a:r>
          </a:p>
          <a:p>
            <a:r>
              <a:rPr lang="en-AU" b="1" smtClean="0">
                <a:latin typeface="Arial" pitchFamily="34" charset="0"/>
                <a:ea typeface="ＭＳ Ｐゴシック" pitchFamily="34" charset="-128"/>
              </a:rPr>
              <a:t>First?</a:t>
            </a:r>
          </a:p>
          <a:p>
            <a:r>
              <a:rPr lang="en-AU" b="1" smtClean="0">
                <a:latin typeface="Arial" pitchFamily="34" charset="0"/>
                <a:ea typeface="ＭＳ Ｐゴシック" pitchFamily="34" charset="-128"/>
              </a:rPr>
              <a:t>Second?</a:t>
            </a:r>
          </a:p>
          <a:p>
            <a:r>
              <a:rPr lang="en-AU" b="1" smtClean="0">
                <a:latin typeface="Arial" pitchFamily="34" charset="0"/>
                <a:ea typeface="ＭＳ Ｐゴシック" pitchFamily="34" charset="-128"/>
              </a:rPr>
              <a:t>What is it</a:t>
            </a:r>
          </a:p>
          <a:p>
            <a:r>
              <a:rPr lang="en-AU" b="1" smtClean="0">
                <a:latin typeface="Arial" pitchFamily="34" charset="0"/>
                <a:ea typeface="ＭＳ Ｐゴシック" pitchFamily="34" charset="-128"/>
              </a:rPr>
              <a:t>What does it tell you</a:t>
            </a:r>
          </a:p>
          <a:p>
            <a:endParaRPr lang="en-AU" b="1" smtClean="0">
              <a:latin typeface="Arial" pitchFamily="34" charset="0"/>
              <a:ea typeface="ＭＳ Ｐゴシック" pitchFamily="34" charset="-128"/>
            </a:endParaRPr>
          </a:p>
          <a:p>
            <a:r>
              <a:rPr lang="en-AU" b="1" smtClean="0">
                <a:latin typeface="Arial" pitchFamily="34" charset="0"/>
                <a:ea typeface="ＭＳ Ｐゴシック" pitchFamily="34" charset="-128"/>
              </a:rPr>
              <a:t>(See possible question sheet in Presenter’s Tools Folder)</a:t>
            </a:r>
          </a:p>
          <a:p>
            <a:r>
              <a:rPr lang="en-AU" smtClean="0">
                <a:latin typeface="Arial" pitchFamily="34" charset="0"/>
                <a:ea typeface="ＭＳ Ｐゴシック" pitchFamily="34" charset="-128"/>
              </a:rPr>
              <a:t>Context of the Ad:  Israel and Palestine border Egypt.</a:t>
            </a:r>
          </a:p>
          <a:p>
            <a:r>
              <a:rPr lang="en-AU" smtClean="0">
                <a:latin typeface="Arial" pitchFamily="34" charset="0"/>
                <a:ea typeface="ＭＳ Ｐゴシック" pitchFamily="34" charset="-128"/>
              </a:rPr>
              <a:t>Israel is the Jewish population</a:t>
            </a:r>
          </a:p>
          <a:p>
            <a:r>
              <a:rPr lang="en-AU" smtClean="0">
                <a:latin typeface="Arial" pitchFamily="34" charset="0"/>
                <a:ea typeface="ＭＳ Ｐゴシック" pitchFamily="34" charset="-128"/>
              </a:rPr>
              <a:t>Palestinians are the Arab population</a:t>
            </a:r>
          </a:p>
          <a:p>
            <a:r>
              <a:rPr lang="en-AU" smtClean="0">
                <a:latin typeface="Arial" pitchFamily="34" charset="0"/>
                <a:ea typeface="ＭＳ Ｐゴシック" pitchFamily="34" charset="-128"/>
              </a:rPr>
              <a:t>They lived side by side for many years until the Romans went to war with the Jews (Israelites).  The Jews (Israelites) were defeated by the Romans and removed from their own country.  This left the local Arabs (Palestinians) in charge of the lands.  The Arabs changed the name to Palestine.</a:t>
            </a:r>
          </a:p>
          <a:p>
            <a:r>
              <a:rPr lang="en-AU" smtClean="0">
                <a:latin typeface="Arial" pitchFamily="34" charset="0"/>
                <a:ea typeface="ＭＳ Ｐゴシック" pitchFamily="34" charset="-128"/>
              </a:rPr>
              <a:t>Following the holocaust, the UN sanctioned the land that Arabs  lived in (Palestine) and resettled the Jews into Palestine (now renamed Israel)</a:t>
            </a:r>
          </a:p>
          <a:p>
            <a:r>
              <a:rPr lang="en-AU" smtClean="0">
                <a:latin typeface="Arial" pitchFamily="34" charset="0"/>
                <a:ea typeface="ＭＳ Ｐゴシック" pitchFamily="34" charset="-128"/>
              </a:rPr>
              <a:t>This add is by the Palestinians (Arabs)</a:t>
            </a:r>
          </a:p>
          <a:p>
            <a:r>
              <a:rPr lang="en-AU" smtClean="0">
                <a:latin typeface="Arial" pitchFamily="34" charset="0"/>
                <a:ea typeface="ＭＳ Ｐゴシック" pitchFamily="34" charset="-128"/>
              </a:rPr>
              <a:t>The Israelites (Jews) don’t recognise Palestine because to them, it is ALL Israel, and the Palestinians don’t exist under their rule.</a:t>
            </a:r>
          </a:p>
          <a:p>
            <a:r>
              <a:rPr lang="en-AU" smtClean="0">
                <a:latin typeface="Arial" pitchFamily="34" charset="0"/>
                <a:ea typeface="ＭＳ Ｐゴシック" pitchFamily="34" charset="-128"/>
              </a:rPr>
              <a:t>Verse 2 – still saying the same thing in the current context – Turkish ships were sailing in International waters with the aim of bringing aid (medical, food etc) to the Palestinians (Arabs) in Gaza.  The Israelis (Jews) attacked on the open seas – International waters and many were killed and wounded from all nationalities.</a:t>
            </a:r>
          </a:p>
          <a:p>
            <a:r>
              <a:rPr lang="en-AU" smtClean="0">
                <a:latin typeface="Arial" pitchFamily="34" charset="0"/>
                <a:ea typeface="ＭＳ Ｐゴシック" pitchFamily="34" charset="-128"/>
              </a:rPr>
              <a:t>The Palestinians (Arabs) are saying - Nothing has changed and won’t unless the world makes a stance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AU" smtClean="0">
                <a:latin typeface="Arial" pitchFamily="34" charset="0"/>
                <a:ea typeface="ＭＳ Ｐゴシック" pitchFamily="34" charset="-128"/>
              </a:rPr>
              <a:t>HO (08 - ASSESSING CONTEXTUAL UNDERSTANDING – writing)</a:t>
            </a:r>
          </a:p>
        </p:txBody>
      </p:sp>
      <p:sp>
        <p:nvSpPr>
          <p:cNvPr id="63492" name="Slide Number Placeholder 3"/>
          <p:cNvSpPr>
            <a:spLocks noGrp="1"/>
          </p:cNvSpPr>
          <p:nvPr>
            <p:ph type="sldNum" sz="quarter" idx="5"/>
          </p:nvPr>
        </p:nvSpPr>
        <p:spPr>
          <a:noFill/>
        </p:spPr>
        <p:txBody>
          <a:bodyPr/>
          <a:lstStyle/>
          <a:p>
            <a:fld id="{F553D583-B104-45E7-A9F4-1B69489C94EE}" type="slidenum">
              <a:rPr lang="en-AU" smtClean="0"/>
              <a:pPr/>
              <a:t>31</a:t>
            </a:fld>
            <a:endParaRPr lang="en-AU"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pPr>
              <a:defRPr/>
            </a:pPr>
            <a:fld id="{78378AD3-CC25-4151-8386-4434A3E602F1}" type="slidenum">
              <a:rPr lang="en-AU" smtClean="0"/>
              <a:pPr>
                <a:defRPr/>
              </a:pPr>
              <a:t>32</a:t>
            </a:fld>
            <a:endParaRPr lang="en-A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r>
              <a:rPr lang="en-AU" smtClean="0">
                <a:latin typeface="Arial" pitchFamily="34" charset="0"/>
                <a:ea typeface="ＭＳ Ｐゴシック" pitchFamily="34" charset="-128"/>
              </a:rPr>
              <a:t>You may wish to change this to 2010 data</a:t>
            </a:r>
          </a:p>
          <a:p>
            <a:r>
              <a:rPr lang="en-AU" b="1" smtClean="0">
                <a:latin typeface="Arial" pitchFamily="34" charset="0"/>
                <a:ea typeface="ＭＳ Ｐゴシック" pitchFamily="34" charset="-128"/>
              </a:rPr>
              <a:t>What does precision and personalization look like for contextual understanding?</a:t>
            </a:r>
            <a:r>
              <a:rPr lang="en-US" b="1" smtClean="0">
                <a:latin typeface="Arial" pitchFamily="34" charset="0"/>
                <a:ea typeface="ＭＳ Ｐゴシック" pitchFamily="34" charset="-128"/>
              </a:rPr>
              <a:t> (Knowing your students based on evidence)</a:t>
            </a:r>
            <a:r>
              <a:rPr lang="en-AU" b="1" smtClean="0">
                <a:latin typeface="Arial" pitchFamily="34" charset="0"/>
                <a:ea typeface="ＭＳ Ｐゴシック" pitchFamily="34" charset="-128"/>
              </a:rPr>
              <a:t> </a:t>
            </a:r>
            <a:endParaRPr lang="en-AU" smtClean="0">
              <a:latin typeface="Arial" pitchFamily="34" charset="0"/>
              <a:ea typeface="ＭＳ Ｐゴシック" pitchFamily="34" charset="-128"/>
            </a:endParaRPr>
          </a:p>
          <a:p>
            <a:r>
              <a:rPr lang="en-AU" smtClean="0">
                <a:latin typeface="Arial" pitchFamily="34" charset="0"/>
                <a:ea typeface="ＭＳ Ｐゴシック" pitchFamily="34" charset="-128"/>
              </a:rPr>
              <a:t>Precision – use of NAPLAN item analysis – what areas / text types are students needing to work on in relation to connecting to their audience</a:t>
            </a:r>
          </a:p>
          <a:p>
            <a:r>
              <a:rPr lang="en-AU" smtClean="0">
                <a:latin typeface="Arial" pitchFamily="34" charset="0"/>
                <a:ea typeface="ＭＳ Ｐゴシック" pitchFamily="34" charset="-128"/>
              </a:rPr>
              <a:t>Personalisation – grouping according to need</a:t>
            </a:r>
          </a:p>
          <a:p>
            <a:endParaRPr lang="en-AU" smtClean="0">
              <a:latin typeface="Arial" pitchFamily="34" charset="0"/>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65540" name="Slide Number Placeholder 3"/>
          <p:cNvSpPr>
            <a:spLocks noGrp="1"/>
          </p:cNvSpPr>
          <p:nvPr>
            <p:ph type="sldNum" sz="quarter" idx="5"/>
          </p:nvPr>
        </p:nvSpPr>
        <p:spPr>
          <a:noFill/>
        </p:spPr>
        <p:txBody>
          <a:bodyPr/>
          <a:lstStyle/>
          <a:p>
            <a:fld id="{DD75753A-7A58-4A8A-B4E4-BBDE001E21A6}" type="slidenum">
              <a:rPr lang="en-AU" smtClean="0"/>
              <a:pPr/>
              <a:t>36</a:t>
            </a:fld>
            <a:endParaRPr lang="en-A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026"/>
          <p:cNvSpPr>
            <a:spLocks noGrp="1" noRot="1" noChangeAspect="1" noChangeArrowheads="1" noTextEdit="1"/>
          </p:cNvSpPr>
          <p:nvPr>
            <p:ph type="sldImg"/>
          </p:nvPr>
        </p:nvSpPr>
        <p:spPr>
          <a:ln/>
        </p:spPr>
      </p:sp>
      <p:sp>
        <p:nvSpPr>
          <p:cNvPr id="43011" name="Rectangle 1027"/>
          <p:cNvSpPr>
            <a:spLocks noGrp="1" noChangeArrowheads="1"/>
          </p:cNvSpPr>
          <p:nvPr>
            <p:ph type="body" idx="1"/>
          </p:nvPr>
        </p:nvSpPr>
        <p:spPr>
          <a:noFill/>
          <a:ln/>
        </p:spPr>
        <p:txBody>
          <a:bodyPr/>
          <a:lstStyle/>
          <a:p>
            <a:r>
              <a:rPr lang="en-AU" smtClean="0">
                <a:latin typeface="Arial" pitchFamily="34" charset="0"/>
                <a:ea typeface="ＭＳ Ｐゴシック" pitchFamily="34" charset="-128"/>
              </a:rPr>
              <a:t>All writing occurs in a context.  </a:t>
            </a:r>
          </a:p>
          <a:p>
            <a:r>
              <a:rPr lang="en-US" smtClean="0">
                <a:latin typeface="Arial" pitchFamily="34" charset="0"/>
                <a:ea typeface="ＭＳ Ｐゴシック" pitchFamily="34" charset="-128"/>
                <a:cs typeface="Times New Roman" pitchFamily="18" charset="0"/>
              </a:rPr>
              <a:t>Context refers to the immediate situation, as well as the broader socio-cultural influences that influence all writing. </a:t>
            </a:r>
          </a:p>
          <a:p>
            <a:r>
              <a:rPr lang="en-US" smtClean="0">
                <a:latin typeface="Arial" pitchFamily="34" charset="0"/>
                <a:ea typeface="ＭＳ Ｐゴシック" pitchFamily="34" charset="-128"/>
                <a:cs typeface="Times New Roman" pitchFamily="18" charset="0"/>
              </a:rPr>
              <a:t>Context influences what and how a text is</a:t>
            </a:r>
            <a:r>
              <a:rPr lang="en-AU" smtClean="0">
                <a:latin typeface="Arial" pitchFamily="34" charset="0"/>
                <a:ea typeface="ＭＳ Ｐゴシック" pitchFamily="34" charset="-128"/>
                <a:cs typeface="Times New Roman" pitchFamily="18" charset="0"/>
              </a:rPr>
              <a:t> </a:t>
            </a:r>
            <a:r>
              <a:rPr lang="en-US" smtClean="0">
                <a:latin typeface="Arial" pitchFamily="34" charset="0"/>
                <a:ea typeface="ＭＳ Ｐゴシック" pitchFamily="34" charset="-128"/>
                <a:cs typeface="Times New Roman" pitchFamily="18" charset="0"/>
              </a:rPr>
              <a:t>written, and how the composed text is perceived. </a:t>
            </a:r>
          </a:p>
          <a:p>
            <a:r>
              <a:rPr lang="en-AU" b="1" smtClean="0">
                <a:latin typeface="Arial" pitchFamily="34" charset="0"/>
                <a:ea typeface="ＭＳ Ｐゴシック" pitchFamily="34" charset="-128"/>
              </a:rPr>
              <a:t>Contextual understanding refers to students' understanding of how context influences the way people use language. </a:t>
            </a:r>
          </a:p>
          <a:p>
            <a:endParaRPr lang="en-AU" smtClean="0">
              <a:latin typeface="Arial" pitchFamily="34" charset="0"/>
              <a:ea typeface="ＭＳ Ｐゴシック" pitchFamily="34" charset="-128"/>
              <a:cs typeface="Times New Roman" pitchFamily="18" charset="0"/>
            </a:endParaRPr>
          </a:p>
          <a:p>
            <a:endParaRPr lang="en-AU" smtClean="0">
              <a:latin typeface="Arial" pitchFamily="34"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AU" smtClean="0">
                <a:latin typeface="Arial" pitchFamily="34" charset="0"/>
                <a:ea typeface="ＭＳ Ｐゴシック" pitchFamily="34" charset="-128"/>
              </a:rPr>
              <a:t>Speaking and Listening underpins a rich contextual understanding in all of the elements of reading and writing</a:t>
            </a:r>
          </a:p>
          <a:p>
            <a:endParaRPr lang="en-AU" b="1" smtClean="0">
              <a:latin typeface="Arial" pitchFamily="34" charset="0"/>
              <a:ea typeface="ＭＳ Ｐゴシック" pitchFamily="34" charset="-128"/>
            </a:endParaRPr>
          </a:p>
          <a:p>
            <a:r>
              <a:rPr lang="en-AU" b="1" smtClean="0">
                <a:latin typeface="Arial" pitchFamily="34" charset="0"/>
                <a:ea typeface="ＭＳ Ｐゴシック" pitchFamily="34" charset="-128"/>
              </a:rPr>
              <a:t>This is probably the time to restate the link between reading and writing – as authors we read like a writer, write like a reader   </a:t>
            </a:r>
          </a:p>
          <a:p>
            <a:r>
              <a:rPr lang="en-AU" b="1" smtClean="0">
                <a:latin typeface="Arial" pitchFamily="34" charset="0"/>
                <a:ea typeface="ＭＳ Ｐゴシック" pitchFamily="34" charset="-128"/>
              </a:rPr>
              <a:t>Turn and talkl</a:t>
            </a:r>
          </a:p>
        </p:txBody>
      </p:sp>
      <p:sp>
        <p:nvSpPr>
          <p:cNvPr id="44036" name="Slide Number Placeholder 3"/>
          <p:cNvSpPr>
            <a:spLocks noGrp="1"/>
          </p:cNvSpPr>
          <p:nvPr>
            <p:ph type="sldNum" sz="quarter" idx="5"/>
          </p:nvPr>
        </p:nvSpPr>
        <p:spPr>
          <a:noFill/>
        </p:spPr>
        <p:txBody>
          <a:bodyPr/>
          <a:lstStyle/>
          <a:p>
            <a:fld id="{A8C5C19E-4EE2-49A5-9F07-6E7135F0BCDC}" type="slidenum">
              <a:rPr lang="en-AU" smtClean="0"/>
              <a:pPr/>
              <a:t>7</a:t>
            </a:fld>
            <a:endParaRPr lang="en-A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ln/>
        </p:spPr>
        <p:txBody>
          <a:bodyPr/>
          <a:lstStyle/>
          <a:p>
            <a:pPr>
              <a:defRPr/>
            </a:pPr>
            <a:r>
              <a:rPr lang="en-AU" dirty="0" smtClean="0">
                <a:latin typeface="Arial" pitchFamily="34" charset="0"/>
                <a:ea typeface="ＭＳ Ｐゴシック" pitchFamily="34" charset="-128"/>
              </a:rPr>
              <a:t>Social justice in terms of empowering people to be literate in the community.</a:t>
            </a:r>
          </a:p>
          <a:p>
            <a:pPr>
              <a:defRPr/>
            </a:pPr>
            <a:r>
              <a:rPr lang="en-AU" dirty="0" smtClean="0">
                <a:latin typeface="Arial" pitchFamily="34" charset="0"/>
                <a:ea typeface="ＭＳ Ｐゴシック" pitchFamily="34" charset="-128"/>
              </a:rPr>
              <a:t>The world is a socially constructed text that can be read (Frank, 2008).  This tenet focuses on getting across to students the message that all texts are created by someone, somewhere, for some reason.  The earlier that students are introduced to this idea, the sooner they are able to understand that texts can be revised, rewritten, or reconstructed to shift or reframe the message(s) conveyed.</a:t>
            </a:r>
          </a:p>
          <a:p>
            <a:pPr>
              <a:defRPr/>
            </a:pPr>
            <a:endParaRPr lang="en-AU" dirty="0" smtClean="0">
              <a:latin typeface="Arial" pitchFamily="34" charset="0"/>
              <a:ea typeface="ＭＳ Ｐゴシック" pitchFamily="34" charset="-128"/>
            </a:endParaRPr>
          </a:p>
          <a:p>
            <a:pPr>
              <a:defRPr/>
            </a:pPr>
            <a:endParaRPr lang="en-AU" dirty="0" smtClean="0">
              <a:latin typeface="Arial" pitchFamily="34" charset="0"/>
              <a:ea typeface="ＭＳ Ｐゴシック" pitchFamily="34" charset="-128"/>
            </a:endParaRPr>
          </a:p>
          <a:p>
            <a:pPr>
              <a:defRPr/>
            </a:pPr>
            <a:r>
              <a:rPr lang="en-AU" sz="1800" b="1" dirty="0" smtClean="0">
                <a:solidFill>
                  <a:srgbClr val="CC66FF"/>
                </a:solidFill>
              </a:rPr>
              <a:t>Why is Contextual Understanding Important?   </a:t>
            </a:r>
            <a:endParaRPr lang="en-AU" sz="1800" b="1" dirty="0" smtClean="0">
              <a:solidFill>
                <a:srgbClr val="92D050"/>
              </a:solidFill>
            </a:endParaRPr>
          </a:p>
          <a:p>
            <a:pPr>
              <a:defRPr/>
            </a:pPr>
            <a:endParaRPr lang="en-AU" dirty="0" smtClean="0"/>
          </a:p>
          <a:p>
            <a:pPr>
              <a:defRPr/>
            </a:pPr>
            <a:r>
              <a:rPr lang="en-AU" sz="1400" dirty="0" smtClean="0"/>
              <a:t>We need to think about communication and literacy for lifelong learning in new ways due to</a:t>
            </a:r>
          </a:p>
          <a:p>
            <a:pPr>
              <a:defRPr/>
            </a:pPr>
            <a:endParaRPr lang="en-AU" sz="1050" dirty="0" smtClean="0"/>
          </a:p>
          <a:p>
            <a:pPr>
              <a:buFont typeface="Arial" pitchFamily="34" charset="0"/>
              <a:buChar char="•"/>
              <a:defRPr/>
            </a:pPr>
            <a:r>
              <a:rPr lang="en-AU" dirty="0" smtClean="0"/>
              <a:t>  our lifestyles changing rapidly in a hi-tech, globalised world</a:t>
            </a:r>
          </a:p>
          <a:p>
            <a:pPr>
              <a:buFont typeface="Arial" pitchFamily="34" charset="0"/>
              <a:buChar char="•"/>
              <a:defRPr/>
            </a:pPr>
            <a:endParaRPr lang="en-AU" sz="1100" dirty="0" smtClean="0"/>
          </a:p>
          <a:p>
            <a:pPr>
              <a:buFont typeface="Arial" pitchFamily="34" charset="0"/>
              <a:buChar char="•"/>
              <a:defRPr/>
            </a:pPr>
            <a:r>
              <a:rPr lang="en-AU" dirty="0" smtClean="0"/>
              <a:t>  changing structures within society, increasing social and cultural diversity </a:t>
            </a:r>
          </a:p>
          <a:p>
            <a:pPr>
              <a:defRPr/>
            </a:pPr>
            <a:endParaRPr lang="en-AU" sz="1100" dirty="0" smtClean="0"/>
          </a:p>
          <a:p>
            <a:pPr>
              <a:buFont typeface="Arial" pitchFamily="34" charset="0"/>
              <a:buChar char="•"/>
              <a:defRPr/>
            </a:pPr>
            <a:r>
              <a:rPr lang="en-AU" dirty="0" smtClean="0"/>
              <a:t>   marketing of ideas and products through multimedia</a:t>
            </a:r>
          </a:p>
          <a:p>
            <a:pPr>
              <a:defRPr/>
            </a:pPr>
            <a:endParaRPr lang="en-AU" dirty="0" smtClean="0">
              <a:latin typeface="Arial" pitchFamily="34" charset="0"/>
              <a:ea typeface="ＭＳ Ｐゴシック" pitchFamily="34" charset="-128"/>
            </a:endParaRPr>
          </a:p>
          <a:p>
            <a:pPr>
              <a:defRPr/>
            </a:pPr>
            <a:endParaRPr lang="en-AU" dirty="0" smtClean="0">
              <a:latin typeface="Arial" pitchFamily="34" charset="0"/>
              <a:ea typeface="ＭＳ Ｐゴシック" pitchFamily="34" charset="-128"/>
            </a:endParaRPr>
          </a:p>
          <a:p>
            <a:pPr>
              <a:defRPr/>
            </a:pPr>
            <a:r>
              <a:rPr lang="en-AU" b="1" dirty="0" smtClean="0">
                <a:solidFill>
                  <a:srgbClr val="CC66FF"/>
                </a:solidFill>
              </a:rPr>
              <a:t>This means that we need to make meaning from multimedia, complex visual imagery, music and sound and then we need to…. </a:t>
            </a:r>
          </a:p>
          <a:p>
            <a:pPr>
              <a:buFont typeface="Arial" pitchFamily="34" charset="0"/>
              <a:buChar char="•"/>
              <a:defRPr/>
            </a:pPr>
            <a:endParaRPr lang="en-AU" dirty="0" smtClean="0"/>
          </a:p>
          <a:p>
            <a:pPr>
              <a:buFont typeface="Arial" pitchFamily="34" charset="0"/>
              <a:buChar char="•"/>
              <a:defRPr/>
            </a:pPr>
            <a:r>
              <a:rPr lang="en-AU" dirty="0" smtClean="0"/>
              <a:t> interpret from different perspectives</a:t>
            </a:r>
          </a:p>
          <a:p>
            <a:pPr>
              <a:buFont typeface="Arial" pitchFamily="34" charset="0"/>
              <a:buChar char="•"/>
              <a:defRPr/>
            </a:pPr>
            <a:r>
              <a:rPr lang="en-AU" dirty="0" smtClean="0"/>
              <a:t> understand the positive or negative effects on    </a:t>
            </a:r>
          </a:p>
          <a:p>
            <a:pPr>
              <a:defRPr/>
            </a:pPr>
            <a:r>
              <a:rPr lang="en-AU" dirty="0" smtClean="0"/>
              <a:t>  individuals and society</a:t>
            </a:r>
          </a:p>
          <a:p>
            <a:pPr>
              <a:buFont typeface="Arial" pitchFamily="34" charset="0"/>
              <a:buChar char="•"/>
              <a:defRPr/>
            </a:pPr>
            <a:endParaRPr lang="en-AU" sz="800" dirty="0" smtClean="0"/>
          </a:p>
          <a:p>
            <a:pPr>
              <a:defRPr/>
            </a:pPr>
            <a:r>
              <a:rPr lang="en-AU" b="1" dirty="0" smtClean="0">
                <a:solidFill>
                  <a:srgbClr val="CC66FF"/>
                </a:solidFill>
              </a:rPr>
              <a:t>and ask questions such as:</a:t>
            </a:r>
            <a:endParaRPr lang="en-AU" dirty="0" smtClean="0"/>
          </a:p>
          <a:p>
            <a:pPr>
              <a:buFont typeface="Arial" pitchFamily="34" charset="0"/>
              <a:buChar char="•"/>
              <a:defRPr/>
            </a:pPr>
            <a:r>
              <a:rPr lang="en-AU" dirty="0" smtClean="0"/>
              <a:t> In whose interest?</a:t>
            </a:r>
          </a:p>
          <a:p>
            <a:pPr>
              <a:buFont typeface="Arial" pitchFamily="34" charset="0"/>
              <a:buChar char="•"/>
              <a:defRPr/>
            </a:pPr>
            <a:r>
              <a:rPr lang="en-AU" dirty="0" smtClean="0"/>
              <a:t> For what purpose?</a:t>
            </a:r>
          </a:p>
          <a:p>
            <a:pPr>
              <a:buFont typeface="Arial" pitchFamily="34" charset="0"/>
              <a:buChar char="•"/>
              <a:defRPr/>
            </a:pPr>
            <a:r>
              <a:rPr lang="en-AU" dirty="0" smtClean="0"/>
              <a:t> Who benefits?</a:t>
            </a:r>
          </a:p>
          <a:p>
            <a:pPr>
              <a:defRPr/>
            </a:pPr>
            <a:endParaRPr lang="en-AU" dirty="0" smtClean="0">
              <a:latin typeface="Arial" pitchFamily="34" charset="0"/>
              <a:ea typeface="ＭＳ Ｐゴシック" pitchFamily="34" charset="-128"/>
            </a:endParaRPr>
          </a:p>
        </p:txBody>
      </p:sp>
      <p:sp>
        <p:nvSpPr>
          <p:cNvPr id="45060" name="Slide Number Placeholder 3"/>
          <p:cNvSpPr>
            <a:spLocks noGrp="1"/>
          </p:cNvSpPr>
          <p:nvPr>
            <p:ph type="sldNum" sz="quarter" idx="5"/>
          </p:nvPr>
        </p:nvSpPr>
        <p:spPr>
          <a:noFill/>
        </p:spPr>
        <p:txBody>
          <a:bodyPr/>
          <a:lstStyle/>
          <a:p>
            <a:fld id="{AEFC566B-7528-49B2-B2FE-BB7E0D4BDF2D}" type="slidenum">
              <a:rPr lang="en-AU" smtClean="0"/>
              <a:pPr/>
              <a:t>8</a:t>
            </a:fld>
            <a:endParaRPr lang="en-A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46084" name="Slide Number Placeholder 3"/>
          <p:cNvSpPr>
            <a:spLocks noGrp="1"/>
          </p:cNvSpPr>
          <p:nvPr>
            <p:ph type="sldNum" sz="quarter" idx="5"/>
          </p:nvPr>
        </p:nvSpPr>
        <p:spPr>
          <a:noFill/>
        </p:spPr>
        <p:txBody>
          <a:bodyPr/>
          <a:lstStyle/>
          <a:p>
            <a:fld id="{11B95615-AC86-41BF-93A9-B2153FD7BBE0}" type="slidenum">
              <a:rPr lang="en-AU" smtClean="0"/>
              <a:pPr/>
              <a:t>10</a:t>
            </a:fld>
            <a:endParaRPr lang="en-A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endParaRPr lang="en-US" smtClean="0">
              <a:latin typeface="Arial" pitchFamily="34" charset="0"/>
              <a:ea typeface="ＭＳ Ｐゴシック" pitchFamily="34" charset="-128"/>
            </a:endParaRPr>
          </a:p>
        </p:txBody>
      </p:sp>
      <p:sp>
        <p:nvSpPr>
          <p:cNvPr id="47108" name="Slide Number Placeholder 3"/>
          <p:cNvSpPr>
            <a:spLocks noGrp="1"/>
          </p:cNvSpPr>
          <p:nvPr>
            <p:ph type="sldNum" sz="quarter" idx="5"/>
          </p:nvPr>
        </p:nvSpPr>
        <p:spPr>
          <a:noFill/>
        </p:spPr>
        <p:txBody>
          <a:bodyPr/>
          <a:lstStyle/>
          <a:p>
            <a:fld id="{C7EF373F-021A-4C5B-B982-B69A5E6DACC2}" type="slidenum">
              <a:rPr lang="en-AU" smtClean="0"/>
              <a:pPr/>
              <a:t>14</a:t>
            </a:fld>
            <a:endParaRPr lang="en-A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r>
              <a:rPr lang="en-AU" dirty="0" smtClean="0">
                <a:latin typeface="Arial" pitchFamily="34" charset="0"/>
                <a:ea typeface="ＭＳ Ｐゴシック" pitchFamily="34" charset="-128"/>
              </a:rPr>
              <a:t>Don’t hand out the </a:t>
            </a:r>
            <a:r>
              <a:rPr lang="en-AU" dirty="0" smtClean="0">
                <a:latin typeface="Arial" pitchFamily="34" charset="0"/>
                <a:ea typeface="ＭＳ Ｐゴシック" pitchFamily="34" charset="-128"/>
              </a:rPr>
              <a:t>hand </a:t>
            </a:r>
            <a:r>
              <a:rPr lang="en-AU" dirty="0" smtClean="0">
                <a:latin typeface="Arial" pitchFamily="34" charset="0"/>
                <a:ea typeface="ＭＳ Ｐゴシック" pitchFamily="34" charset="-128"/>
              </a:rPr>
              <a:t>outs before the </a:t>
            </a:r>
            <a:r>
              <a:rPr lang="en-AU" dirty="0" smtClean="0">
                <a:latin typeface="Arial" pitchFamily="34" charset="0"/>
                <a:ea typeface="ＭＳ Ｐゴシック" pitchFamily="34" charset="-128"/>
              </a:rPr>
              <a:t>activity</a:t>
            </a:r>
          </a:p>
          <a:p>
            <a:endParaRPr lang="en-AU" dirty="0" smtClean="0">
              <a:latin typeface="Arial" pitchFamily="34" charset="0"/>
              <a:ea typeface="ＭＳ Ｐゴシック" pitchFamily="34" charset="-128"/>
            </a:endParaRPr>
          </a:p>
          <a:p>
            <a:r>
              <a:rPr lang="en-AU" sz="4400" b="1" dirty="0" smtClean="0">
                <a:latin typeface="Arial" pitchFamily="34" charset="0"/>
                <a:ea typeface="ＭＳ Ｐゴシック" pitchFamily="34" charset="-128"/>
              </a:rPr>
              <a:t>Reflection</a:t>
            </a:r>
            <a:endParaRPr lang="en-AU" sz="2400" b="1"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Thinking</a:t>
            </a:r>
            <a:r>
              <a:rPr lang="en-AU" baseline="0" dirty="0" smtClean="0">
                <a:latin typeface="Arial" pitchFamily="34" charset="0"/>
                <a:ea typeface="ＭＳ Ｐゴシック" pitchFamily="34" charset="-128"/>
              </a:rPr>
              <a:t> like a writer, how will knowing about reader’s viewpoint influence your writing?</a:t>
            </a:r>
            <a:endParaRPr lang="en-AU" dirty="0" smtClean="0">
              <a:latin typeface="Arial" pitchFamily="34" charset="0"/>
              <a:ea typeface="ＭＳ Ｐゴシック" pitchFamily="34" charset="-128"/>
            </a:endParaRPr>
          </a:p>
        </p:txBody>
      </p:sp>
      <p:sp>
        <p:nvSpPr>
          <p:cNvPr id="48132" name="Slide Number Placeholder 3"/>
          <p:cNvSpPr>
            <a:spLocks noGrp="1"/>
          </p:cNvSpPr>
          <p:nvPr>
            <p:ph type="sldNum" sz="quarter" idx="5"/>
          </p:nvPr>
        </p:nvSpPr>
        <p:spPr>
          <a:noFill/>
        </p:spPr>
        <p:txBody>
          <a:bodyPr/>
          <a:lstStyle/>
          <a:p>
            <a:fld id="{224599F0-B527-4421-AC0C-AED9C4114F32}" type="slidenum">
              <a:rPr lang="en-AU" smtClean="0"/>
              <a:pPr/>
              <a:t>15</a:t>
            </a:fld>
            <a:endParaRPr lang="en-AU"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endParaRPr lang="en-AU"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A tool </a:t>
            </a:r>
          </a:p>
          <a:p>
            <a:r>
              <a:rPr lang="en-AU" dirty="0" smtClean="0">
                <a:latin typeface="Arial" pitchFamily="34" charset="0"/>
                <a:ea typeface="ＭＳ Ｐゴシック" pitchFamily="34" charset="-128"/>
              </a:rPr>
              <a:t>we can use to help in the development of Contextual Understanding   </a:t>
            </a:r>
          </a:p>
          <a:p>
            <a:endParaRPr lang="en-AU"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As they read, students interact with many information sources. Often they need to question the text rather than passively accept the information they encounter. </a:t>
            </a:r>
            <a:endParaRPr lang="en-AU" dirty="0" smtClean="0">
              <a:latin typeface="Arial" pitchFamily="34" charset="0"/>
              <a:ea typeface="ＭＳ Ｐゴシック" pitchFamily="34" charset="-128"/>
            </a:endParaRPr>
          </a:p>
          <a:p>
            <a:r>
              <a:rPr lang="en-AU" dirty="0" smtClean="0">
                <a:latin typeface="Arial" pitchFamily="34" charset="0"/>
                <a:ea typeface="ＭＳ Ｐゴシック" pitchFamily="34" charset="-128"/>
              </a:rPr>
              <a:t> </a:t>
            </a:r>
            <a:r>
              <a:rPr lang="en-AU" dirty="0" smtClean="0">
                <a:latin typeface="Arial" pitchFamily="34" charset="0"/>
                <a:ea typeface="ＭＳ Ｐゴシック" pitchFamily="34" charset="-128"/>
              </a:rPr>
              <a:t>As a writer, they also need to write like a reader </a:t>
            </a:r>
            <a:r>
              <a:rPr lang="en-AU" dirty="0" err="1" smtClean="0">
                <a:latin typeface="Arial" pitchFamily="34" charset="0"/>
                <a:ea typeface="ＭＳ Ｐゴシック" pitchFamily="34" charset="-128"/>
              </a:rPr>
              <a:t>ie</a:t>
            </a:r>
            <a:r>
              <a:rPr lang="en-AU" dirty="0" smtClean="0">
                <a:latin typeface="Arial" pitchFamily="34" charset="0"/>
                <a:ea typeface="ＭＳ Ｐゴシック" pitchFamily="34" charset="-128"/>
              </a:rPr>
              <a:t>:  take the role of a text critic.  This draws significantly upon Luke and </a:t>
            </a:r>
            <a:r>
              <a:rPr lang="en-AU" dirty="0" err="1" smtClean="0">
                <a:latin typeface="Arial" pitchFamily="34" charset="0"/>
                <a:ea typeface="ＭＳ Ｐゴシック" pitchFamily="34" charset="-128"/>
              </a:rPr>
              <a:t>Freebody’s</a:t>
            </a:r>
            <a:r>
              <a:rPr lang="en-AU" dirty="0" smtClean="0">
                <a:latin typeface="Arial" pitchFamily="34" charset="0"/>
                <a:ea typeface="ＭＳ Ｐゴシック" pitchFamily="34" charset="-128"/>
              </a:rPr>
              <a:t> </a:t>
            </a:r>
            <a:r>
              <a:rPr lang="en-AU" dirty="0" smtClean="0">
                <a:latin typeface="Arial" pitchFamily="34" charset="0"/>
                <a:ea typeface="ＭＳ Ｐゴシック" pitchFamily="34" charset="-128"/>
              </a:rPr>
              <a:t> 4 Resources Model</a:t>
            </a:r>
          </a:p>
          <a:p>
            <a:endParaRPr lang="en-AU" dirty="0" smtClean="0">
              <a:latin typeface="Arial" pitchFamily="34" charset="0"/>
              <a:ea typeface="ＭＳ Ｐゴシック" pitchFamily="34" charset="-128"/>
            </a:endParaRPr>
          </a:p>
        </p:txBody>
      </p:sp>
      <p:sp>
        <p:nvSpPr>
          <p:cNvPr id="49156" name="Slide Number Placeholder 3"/>
          <p:cNvSpPr>
            <a:spLocks noGrp="1"/>
          </p:cNvSpPr>
          <p:nvPr>
            <p:ph type="sldNum" sz="quarter" idx="5"/>
          </p:nvPr>
        </p:nvSpPr>
        <p:spPr>
          <a:noFill/>
        </p:spPr>
        <p:txBody>
          <a:bodyPr/>
          <a:lstStyle/>
          <a:p>
            <a:fld id="{65AEE7F3-98CF-4706-9BA0-CA6C7EB8F859}" type="slidenum">
              <a:rPr lang="en-AU" smtClean="0"/>
              <a:pPr/>
              <a:t>16</a:t>
            </a:fld>
            <a:endParaRPr lang="en-AU"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 name="Picture 54" descr="DETearly368_Sml"/>
          <p:cNvPicPr>
            <a:picLocks noChangeAspect="1" noChangeArrowheads="1"/>
          </p:cNvPicPr>
          <p:nvPr userDrawn="1"/>
        </p:nvPicPr>
        <p:blipFill>
          <a:blip r:embed="rId2"/>
          <a:srcRect/>
          <a:stretch>
            <a:fillRect/>
          </a:stretch>
        </p:blipFill>
        <p:spPr bwMode="auto">
          <a:xfrm>
            <a:off x="9278938" y="7910513"/>
            <a:ext cx="1465262" cy="1465262"/>
          </a:xfrm>
          <a:prstGeom prst="rect">
            <a:avLst/>
          </a:prstGeom>
          <a:noFill/>
          <a:ln w="9525">
            <a:noFill/>
            <a:miter lim="800000"/>
            <a:headEnd/>
            <a:tailEnd/>
          </a:ln>
        </p:spPr>
      </p:pic>
      <p:pic>
        <p:nvPicPr>
          <p:cNvPr id="3" name="Picture 55" descr="ECEO_Pos_MonoTest2"/>
          <p:cNvPicPr>
            <a:picLocks noChangeAspect="1" noChangeArrowheads="1"/>
          </p:cNvPicPr>
          <p:nvPr userDrawn="1"/>
        </p:nvPicPr>
        <p:blipFill>
          <a:blip r:embed="rId3"/>
          <a:srcRect/>
          <a:stretch>
            <a:fillRect/>
          </a:stretch>
        </p:blipFill>
        <p:spPr bwMode="auto">
          <a:xfrm rot="21180751">
            <a:off x="10896600" y="7620000"/>
            <a:ext cx="1397000" cy="1397000"/>
          </a:xfrm>
          <a:prstGeom prst="rect">
            <a:avLst/>
          </a:prstGeom>
          <a:solidFill>
            <a:srgbClr val="CC66FF"/>
          </a:solidFill>
          <a:ln w="9525">
            <a:noFill/>
            <a:miter lim="800000"/>
            <a:headEnd/>
            <a:tailEnd/>
          </a:ln>
        </p:spPr>
      </p:pic>
      <p:pic>
        <p:nvPicPr>
          <p:cNvPr id="4" name="Picture 13"/>
          <p:cNvPicPr>
            <a:picLocks noChangeAspect="1" noChangeArrowheads="1"/>
          </p:cNvPicPr>
          <p:nvPr userDrawn="1"/>
        </p:nvPicPr>
        <p:blipFill>
          <a:blip r:embed="rId4"/>
          <a:srcRect/>
          <a:stretch>
            <a:fillRect/>
          </a:stretch>
        </p:blipFill>
        <p:spPr bwMode="auto">
          <a:xfrm>
            <a:off x="1128713" y="8915400"/>
            <a:ext cx="2833687" cy="515938"/>
          </a:xfrm>
          <a:prstGeom prst="rect">
            <a:avLst/>
          </a:prstGeom>
          <a:noFill/>
          <a:ln w="12700">
            <a:noFill/>
            <a:miter lim="800000"/>
            <a:headEnd/>
            <a:tailEnd/>
          </a:ln>
        </p:spPr>
      </p:pic>
      <p:pic>
        <p:nvPicPr>
          <p:cNvPr id="5" name="Picture 59" descr="DETearly722_Sml"/>
          <p:cNvPicPr>
            <a:picLocks noChangeAspect="1" noChangeArrowheads="1"/>
          </p:cNvPicPr>
          <p:nvPr userDrawn="1"/>
        </p:nvPicPr>
        <p:blipFill>
          <a:blip r:embed="rId5"/>
          <a:srcRect/>
          <a:stretch>
            <a:fillRect/>
          </a:stretch>
        </p:blipFill>
        <p:spPr bwMode="auto">
          <a:xfrm>
            <a:off x="4478338" y="7910513"/>
            <a:ext cx="1465262" cy="1465262"/>
          </a:xfrm>
          <a:prstGeom prst="rect">
            <a:avLst/>
          </a:prstGeom>
          <a:noFill/>
          <a:ln w="9525">
            <a:noFill/>
            <a:miter lim="800000"/>
            <a:headEnd/>
            <a:tailEnd/>
          </a:ln>
        </p:spPr>
      </p:pic>
      <p:pic>
        <p:nvPicPr>
          <p:cNvPr id="6" name="Picture 60" descr="DETearly805_Sml"/>
          <p:cNvPicPr>
            <a:picLocks noChangeAspect="1" noChangeArrowheads="1"/>
          </p:cNvPicPr>
          <p:nvPr userDrawn="1"/>
        </p:nvPicPr>
        <p:blipFill>
          <a:blip r:embed="rId6"/>
          <a:srcRect/>
          <a:stretch>
            <a:fillRect/>
          </a:stretch>
        </p:blipFill>
        <p:spPr bwMode="auto">
          <a:xfrm>
            <a:off x="6078538" y="7910513"/>
            <a:ext cx="1466850" cy="1465262"/>
          </a:xfrm>
          <a:prstGeom prst="rect">
            <a:avLst/>
          </a:prstGeom>
          <a:noFill/>
          <a:ln w="9525">
            <a:noFill/>
            <a:miter lim="800000"/>
            <a:headEnd/>
            <a:tailEnd/>
          </a:ln>
        </p:spPr>
      </p:pic>
      <p:pic>
        <p:nvPicPr>
          <p:cNvPr id="7" name="Picture 58" descr="DETearly281_Sml"/>
          <p:cNvPicPr>
            <a:picLocks noChangeAspect="1" noChangeArrowheads="1"/>
          </p:cNvPicPr>
          <p:nvPr userDrawn="1"/>
        </p:nvPicPr>
        <p:blipFill>
          <a:blip r:embed="rId7"/>
          <a:srcRect/>
          <a:stretch>
            <a:fillRect/>
          </a:stretch>
        </p:blipFill>
        <p:spPr bwMode="auto">
          <a:xfrm>
            <a:off x="7678738" y="7910513"/>
            <a:ext cx="1465262" cy="1465262"/>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81000"/>
            <a:ext cx="2762250" cy="7162800"/>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1138238" y="381000"/>
            <a:ext cx="8139112" cy="7162800"/>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38238" y="381000"/>
            <a:ext cx="11053762" cy="838200"/>
          </a:xfrm>
        </p:spPr>
        <p:txBody>
          <a:bodyPr/>
          <a:lstStyle/>
          <a:p>
            <a:r>
              <a:rPr lang="en-AU" smtClean="0"/>
              <a:t>Click to edit Master title style</a:t>
            </a:r>
            <a:endParaRPr lang="en-US"/>
          </a:p>
        </p:txBody>
      </p:sp>
      <p:sp>
        <p:nvSpPr>
          <p:cNvPr id="3" name="Table Placeholder 2"/>
          <p:cNvSpPr>
            <a:spLocks noGrp="1"/>
          </p:cNvSpPr>
          <p:nvPr>
            <p:ph type="tbl" idx="1"/>
          </p:nvPr>
        </p:nvSpPr>
        <p:spPr>
          <a:xfrm>
            <a:off x="1138238" y="1219200"/>
            <a:ext cx="11053762" cy="6324600"/>
          </a:xfrm>
        </p:spPr>
        <p:txBody>
          <a:bodyPr/>
          <a:lstStyle/>
          <a:p>
            <a:pPr lvl="0"/>
            <a:endParaRPr lang="en-US"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138238" y="381000"/>
            <a:ext cx="11053762" cy="838200"/>
          </a:xfrm>
        </p:spPr>
        <p:txBody>
          <a:bodyPr/>
          <a:lstStyle/>
          <a:p>
            <a:r>
              <a:rPr lang="en-AU" smtClean="0"/>
              <a:t>Click to edit Master title style</a:t>
            </a:r>
            <a:endParaRPr lang="en-US"/>
          </a:p>
        </p:txBody>
      </p:sp>
      <p:sp>
        <p:nvSpPr>
          <p:cNvPr id="3" name="Text Placeholder 2"/>
          <p:cNvSpPr>
            <a:spLocks noGrp="1"/>
          </p:cNvSpPr>
          <p:nvPr>
            <p:ph type="body" sz="half" idx="1"/>
          </p:nvPr>
        </p:nvSpPr>
        <p:spPr>
          <a:xfrm>
            <a:off x="1138238" y="1219200"/>
            <a:ext cx="5449887" cy="6324600"/>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hart Placeholder 3"/>
          <p:cNvSpPr>
            <a:spLocks noGrp="1"/>
          </p:cNvSpPr>
          <p:nvPr>
            <p:ph type="chart" sz="half" idx="2"/>
          </p:nvPr>
        </p:nvSpPr>
        <p:spPr>
          <a:xfrm>
            <a:off x="6740525" y="1219200"/>
            <a:ext cx="5451475" cy="6324600"/>
          </a:xfrm>
        </p:spPr>
        <p:txBody>
          <a:bodyPr/>
          <a:lstStyle/>
          <a:p>
            <a:pPr lvl="0"/>
            <a:endParaRPr lang="en-US" noProof="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8238" y="381000"/>
            <a:ext cx="11053762" cy="838200"/>
          </a:xfrm>
        </p:spPr>
        <p:txBody>
          <a:bodyPr/>
          <a:lstStyle/>
          <a:p>
            <a:r>
              <a:rPr lang="en-AU" smtClean="0"/>
              <a:t>Click to edit Master title style</a:t>
            </a:r>
            <a:endParaRPr lang="en-US"/>
          </a:p>
        </p:txBody>
      </p:sp>
      <p:sp>
        <p:nvSpPr>
          <p:cNvPr id="3" name="Chart Placeholder 2"/>
          <p:cNvSpPr>
            <a:spLocks noGrp="1"/>
          </p:cNvSpPr>
          <p:nvPr>
            <p:ph type="chart" sz="half" idx="1"/>
          </p:nvPr>
        </p:nvSpPr>
        <p:spPr>
          <a:xfrm>
            <a:off x="1138238" y="1219200"/>
            <a:ext cx="5449887" cy="6324600"/>
          </a:xfrm>
        </p:spPr>
        <p:txBody>
          <a:bodyPr/>
          <a:lstStyle/>
          <a:p>
            <a:pPr lvl="0"/>
            <a:endParaRPr lang="en-US" noProof="0" smtClean="0"/>
          </a:p>
        </p:txBody>
      </p:sp>
      <p:sp>
        <p:nvSpPr>
          <p:cNvPr id="4" name="Text Placeholder 3"/>
          <p:cNvSpPr>
            <a:spLocks noGrp="1"/>
          </p:cNvSpPr>
          <p:nvPr>
            <p:ph type="body" sz="half" idx="2"/>
          </p:nvPr>
        </p:nvSpPr>
        <p:spPr>
          <a:xfrm>
            <a:off x="6740525" y="1219200"/>
            <a:ext cx="5451475" cy="6324600"/>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1138238" y="381000"/>
            <a:ext cx="11053762" cy="838200"/>
          </a:xfrm>
        </p:spPr>
        <p:txBody>
          <a:bodyPr/>
          <a:lstStyle/>
          <a:p>
            <a:r>
              <a:rPr lang="en-AU" smtClean="0"/>
              <a:t>Click to edit Master title style</a:t>
            </a:r>
            <a:endParaRPr lang="en-US"/>
          </a:p>
        </p:txBody>
      </p:sp>
      <p:sp>
        <p:nvSpPr>
          <p:cNvPr id="3" name="SmartArt Placeholder 2"/>
          <p:cNvSpPr>
            <a:spLocks noGrp="1"/>
          </p:cNvSpPr>
          <p:nvPr>
            <p:ph type="dgm" idx="1"/>
          </p:nvPr>
        </p:nvSpPr>
        <p:spPr>
          <a:xfrm>
            <a:off x="1138238" y="1219200"/>
            <a:ext cx="11053762" cy="6324600"/>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138238" y="381000"/>
            <a:ext cx="11053762" cy="838200"/>
          </a:xfrm>
        </p:spPr>
        <p:txBody>
          <a:bodyPr/>
          <a:lstStyle/>
          <a:p>
            <a:r>
              <a:rPr lang="en-AU" smtClean="0"/>
              <a:t>Click to edit Master title style</a:t>
            </a:r>
            <a:endParaRPr lang="en-US"/>
          </a:p>
        </p:txBody>
      </p:sp>
      <p:sp>
        <p:nvSpPr>
          <p:cNvPr id="3" name="Chart Placeholder 2"/>
          <p:cNvSpPr>
            <a:spLocks noGrp="1"/>
          </p:cNvSpPr>
          <p:nvPr>
            <p:ph type="chart" idx="1"/>
          </p:nvPr>
        </p:nvSpPr>
        <p:spPr>
          <a:xfrm>
            <a:off x="1138238" y="1219200"/>
            <a:ext cx="11053762" cy="6324600"/>
          </a:xfrm>
        </p:spPr>
        <p:txBody>
          <a:bodyPr/>
          <a:lstStyle/>
          <a:p>
            <a:pPr lvl="0"/>
            <a:endParaRPr lang="en-US" noProof="0"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25081" y="867270"/>
            <a:ext cx="12461412" cy="3042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3" name="Footer Placeholder 2"/>
          <p:cNvSpPr>
            <a:spLocks noGrp="1"/>
          </p:cNvSpPr>
          <p:nvPr>
            <p:ph type="ftr" sz="quarter" idx="10"/>
          </p:nvPr>
        </p:nvSpPr>
        <p:spPr>
          <a:xfrm>
            <a:off x="325438" y="8997950"/>
            <a:ext cx="8993187" cy="912813"/>
          </a:xfrm>
          <a:prstGeom prst="rect">
            <a:avLst/>
          </a:prstGeom>
        </p:spPr>
        <p:txBody>
          <a:bodyPr lIns="130055" tIns="65028" rIns="130055" bIns="65028"/>
          <a:lstStyle>
            <a:lvl1pPr algn="l">
              <a:defRPr sz="1700">
                <a:solidFill>
                  <a:schemeClr val="tx1"/>
                </a:solidFill>
                <a:ea typeface="ＭＳ Ｐゴシック" pitchFamily="-112" charset="-128"/>
              </a:defRPr>
            </a:lvl1pPr>
          </a:lstStyle>
          <a:p>
            <a:pPr>
              <a:defRPr/>
            </a:pPr>
            <a:endParaRPr lang="en-AU"/>
          </a:p>
          <a:p>
            <a:pPr>
              <a:defRPr/>
            </a:pPr>
            <a:r>
              <a:rPr lang="en-AU"/>
              <a:t>Created by Steps Professional Development</a:t>
            </a:r>
          </a:p>
          <a:p>
            <a:pPr>
              <a:defRPr/>
            </a:pPr>
            <a:r>
              <a:rPr lang="en-AU"/>
              <a:t>© Western Australian Minister for Education: 2005</a:t>
            </a:r>
            <a:endParaRPr lang="en-AU">
              <a:latin typeface="Times New Roman" pitchFamily="18" charset="0"/>
            </a:endParaRPr>
          </a:p>
          <a:p>
            <a:pPr>
              <a:defRPr/>
            </a:pPr>
            <a:endParaRPr lang="en-AU"/>
          </a:p>
        </p:txBody>
      </p:sp>
      <p:sp>
        <p:nvSpPr>
          <p:cNvPr id="4" name="Slide Number Placeholder 3"/>
          <p:cNvSpPr>
            <a:spLocks noGrp="1"/>
          </p:cNvSpPr>
          <p:nvPr>
            <p:ph type="sldNum" sz="quarter" idx="11"/>
          </p:nvPr>
        </p:nvSpPr>
        <p:spPr>
          <a:xfrm>
            <a:off x="10294938" y="9105900"/>
            <a:ext cx="2708275" cy="650875"/>
          </a:xfrm>
          <a:prstGeom prst="rect">
            <a:avLst/>
          </a:prstGeom>
        </p:spPr>
        <p:txBody>
          <a:bodyPr lIns="130055" tIns="65028" rIns="130055" bIns="65028"/>
          <a:lstStyle>
            <a:lvl1pPr algn="l">
              <a:defRPr>
                <a:ea typeface="ＭＳ Ｐゴシック" pitchFamily="-112" charset="-128"/>
              </a:defRPr>
            </a:lvl1pPr>
          </a:lstStyle>
          <a:p>
            <a:pPr>
              <a:defRPr/>
            </a:pPr>
            <a:endParaRPr lang="en-AU"/>
          </a:p>
          <a:p>
            <a:pPr>
              <a:defRPr/>
            </a:pPr>
            <a:r>
              <a:rPr lang="en-AU"/>
              <a:t>Session 3     Slide </a:t>
            </a:r>
            <a:fld id="{6F2EF390-D868-4D70-BC37-682618466B52}" type="slidenum">
              <a:rPr lang="en-AU"/>
              <a:pPr>
                <a:defRPr/>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9038"/>
            <a:ext cx="11052175" cy="1938337"/>
          </a:xfrm>
        </p:spPr>
        <p:txBody>
          <a:bodyPr/>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1027113" y="4135438"/>
            <a:ext cx="11052175"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AU"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1138238" y="1219200"/>
            <a:ext cx="5449887" cy="6324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6740525" y="1219200"/>
            <a:ext cx="5451475" cy="6324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1463" cy="1625600"/>
          </a:xfrm>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650875" y="2184400"/>
            <a:ext cx="5745163" cy="909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650875" y="3094038"/>
            <a:ext cx="5745163" cy="5621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6605588" y="2184400"/>
            <a:ext cx="5746750" cy="909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6605588" y="3094038"/>
            <a:ext cx="5746750" cy="5621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6725" cy="1652587"/>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5083175" y="388938"/>
            <a:ext cx="7269163" cy="8326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650875" y="2041525"/>
            <a:ext cx="4276725" cy="6673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7938" y="6829425"/>
            <a:ext cx="7802562" cy="806450"/>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2547938" y="871538"/>
            <a:ext cx="7802562" cy="58547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547938" y="7635875"/>
            <a:ext cx="7802562" cy="11445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55" descr="ECEO_Pos_MonoTest2"/>
          <p:cNvPicPr>
            <a:picLocks noChangeAspect="1" noChangeArrowheads="1"/>
          </p:cNvPicPr>
          <p:nvPr userDrawn="1"/>
        </p:nvPicPr>
        <p:blipFill>
          <a:blip r:embed="rId19"/>
          <a:srcRect/>
          <a:stretch>
            <a:fillRect/>
          </a:stretch>
        </p:blipFill>
        <p:spPr bwMode="auto">
          <a:xfrm rot="-419249">
            <a:off x="10896600" y="7620000"/>
            <a:ext cx="1397000" cy="1397000"/>
          </a:xfrm>
          <a:prstGeom prst="rect">
            <a:avLst/>
          </a:prstGeom>
          <a:solidFill>
            <a:srgbClr val="CC66FF"/>
          </a:solidFill>
          <a:ln w="9525">
            <a:noFill/>
            <a:miter lim="800000"/>
            <a:headEnd/>
            <a:tailEnd/>
          </a:ln>
        </p:spPr>
      </p:pic>
      <p:sp>
        <p:nvSpPr>
          <p:cNvPr id="1027" name="Rectangle 2"/>
          <p:cNvSpPr>
            <a:spLocks noGrp="1" noChangeArrowheads="1"/>
          </p:cNvSpPr>
          <p:nvPr>
            <p:ph type="title"/>
          </p:nvPr>
        </p:nvSpPr>
        <p:spPr bwMode="auto">
          <a:xfrm>
            <a:off x="1138238" y="381000"/>
            <a:ext cx="11053762" cy="838200"/>
          </a:xfrm>
          <a:prstGeom prst="rect">
            <a:avLst/>
          </a:prstGeom>
          <a:noFill/>
          <a:ln w="9525">
            <a:noFill/>
            <a:miter lim="800000"/>
            <a:headEnd/>
            <a:tailEnd/>
          </a:ln>
        </p:spPr>
        <p:txBody>
          <a:bodyPr vert="horz" wrap="square" lIns="130055" tIns="65028" rIns="130055" bIns="65028" numCol="1" anchor="t" anchorCtr="0" compatLnSpc="1">
            <a:prstTxWarp prst="textNoShape">
              <a:avLst/>
            </a:prstTxWarp>
          </a:bodyPr>
          <a:lstStyle/>
          <a:p>
            <a:pPr lvl="0"/>
            <a:r>
              <a:rPr lang="en-AU" smtClean="0"/>
              <a:t>Click to edit Master title style</a:t>
            </a:r>
          </a:p>
        </p:txBody>
      </p:sp>
      <p:sp>
        <p:nvSpPr>
          <p:cNvPr id="2052" name="Rectangle 3"/>
          <p:cNvSpPr>
            <a:spLocks noGrp="1" noChangeArrowheads="1"/>
          </p:cNvSpPr>
          <p:nvPr>
            <p:ph type="body" idx="1"/>
          </p:nvPr>
        </p:nvSpPr>
        <p:spPr bwMode="auto">
          <a:xfrm>
            <a:off x="1138238" y="1219200"/>
            <a:ext cx="11053762" cy="6324600"/>
          </a:xfrm>
          <a:prstGeom prst="rect">
            <a:avLst/>
          </a:prstGeom>
          <a:noFill/>
          <a:ln w="9525">
            <a:noFill/>
            <a:miter lim="800000"/>
            <a:headEnd/>
            <a:tailEnd/>
          </a:ln>
        </p:spPr>
        <p:txBody>
          <a:bodyPr vert="horz" wrap="square" lIns="130055" tIns="65028" rIns="130055" bIns="65028"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pic>
        <p:nvPicPr>
          <p:cNvPr id="2053" name="Picture 13"/>
          <p:cNvPicPr>
            <a:picLocks noChangeAspect="1" noChangeArrowheads="1"/>
          </p:cNvPicPr>
          <p:nvPr userDrawn="1"/>
        </p:nvPicPr>
        <p:blipFill>
          <a:blip r:embed="rId20"/>
          <a:srcRect/>
          <a:stretch>
            <a:fillRect/>
          </a:stretch>
        </p:blipFill>
        <p:spPr bwMode="auto">
          <a:xfrm>
            <a:off x="1128713" y="8915400"/>
            <a:ext cx="2833687" cy="515938"/>
          </a:xfrm>
          <a:prstGeom prst="rect">
            <a:avLst/>
          </a:prstGeom>
          <a:noFill/>
          <a:ln w="12700">
            <a:noFill/>
            <a:miter lim="800000"/>
            <a:headEnd/>
            <a:tailEnd/>
          </a:ln>
        </p:spPr>
      </p:pic>
    </p:spTree>
  </p:cSld>
  <p:clrMap bg1="lt1" tx1="dk1" bg2="lt2" tx2="dk2" accent1="accent1" accent2="accent2" accent3="accent3" accent4="accent4" accent5="accent5" accent6="accent6" hlink="hlink" folHlink="folHlink"/>
  <p:sldLayoutIdLst>
    <p:sldLayoutId id="2147484712" r:id="rId1"/>
    <p:sldLayoutId id="2147484697" r:id="rId2"/>
    <p:sldLayoutId id="2147484698" r:id="rId3"/>
    <p:sldLayoutId id="2147484699" r:id="rId4"/>
    <p:sldLayoutId id="2147484700" r:id="rId5"/>
    <p:sldLayoutId id="2147484701" r:id="rId6"/>
    <p:sldLayoutId id="2147484702" r:id="rId7"/>
    <p:sldLayoutId id="2147484703" r:id="rId8"/>
    <p:sldLayoutId id="2147484704" r:id="rId9"/>
    <p:sldLayoutId id="2147484705" r:id="rId10"/>
    <p:sldLayoutId id="2147484706" r:id="rId11"/>
    <p:sldLayoutId id="2147484707" r:id="rId12"/>
    <p:sldLayoutId id="2147484708" r:id="rId13"/>
    <p:sldLayoutId id="2147484709" r:id="rId14"/>
    <p:sldLayoutId id="2147484710" r:id="rId15"/>
    <p:sldLayoutId id="2147484711" r:id="rId16"/>
    <p:sldLayoutId id="2147484713" r:id="rId17"/>
  </p:sldLayoutIdLst>
  <p:txStyles>
    <p:titleStyle>
      <a:lvl1pPr algn="l" defTabSz="1300163" rtl="0" eaLnBrk="0" fontAlgn="base" hangingPunct="0">
        <a:spcBef>
          <a:spcPct val="0"/>
        </a:spcBef>
        <a:spcAft>
          <a:spcPct val="0"/>
        </a:spcAft>
        <a:defRPr sz="4300" b="1">
          <a:ln>
            <a:solidFill>
              <a:srgbClr val="004080"/>
            </a:solidFill>
          </a:ln>
          <a:solidFill>
            <a:srgbClr val="CC66FF"/>
          </a:solidFill>
          <a:latin typeface="+mj-lt"/>
          <a:ea typeface="+mj-ea"/>
          <a:cs typeface="+mj-cs"/>
        </a:defRPr>
      </a:lvl1pPr>
      <a:lvl2pPr algn="l" defTabSz="1300163" rtl="0" eaLnBrk="0" fontAlgn="base" hangingPunct="0">
        <a:spcBef>
          <a:spcPct val="0"/>
        </a:spcBef>
        <a:spcAft>
          <a:spcPct val="0"/>
        </a:spcAft>
        <a:defRPr sz="4300" b="1">
          <a:solidFill>
            <a:srgbClr val="CC66FF"/>
          </a:solidFill>
          <a:latin typeface="Arial" pitchFamily="-111" charset="0"/>
          <a:ea typeface="ＭＳ Ｐゴシック" pitchFamily="-111" charset="-128"/>
          <a:cs typeface="ＭＳ Ｐゴシック" pitchFamily="-111" charset="-128"/>
        </a:defRPr>
      </a:lvl2pPr>
      <a:lvl3pPr algn="l" defTabSz="1300163" rtl="0" eaLnBrk="0" fontAlgn="base" hangingPunct="0">
        <a:spcBef>
          <a:spcPct val="0"/>
        </a:spcBef>
        <a:spcAft>
          <a:spcPct val="0"/>
        </a:spcAft>
        <a:defRPr sz="4300" b="1">
          <a:solidFill>
            <a:srgbClr val="CC66FF"/>
          </a:solidFill>
          <a:latin typeface="Arial" pitchFamily="-111" charset="0"/>
          <a:ea typeface="ＭＳ Ｐゴシック" pitchFamily="-111" charset="-128"/>
          <a:cs typeface="ＭＳ Ｐゴシック" pitchFamily="-111" charset="-128"/>
        </a:defRPr>
      </a:lvl3pPr>
      <a:lvl4pPr algn="l" defTabSz="1300163" rtl="0" eaLnBrk="0" fontAlgn="base" hangingPunct="0">
        <a:spcBef>
          <a:spcPct val="0"/>
        </a:spcBef>
        <a:spcAft>
          <a:spcPct val="0"/>
        </a:spcAft>
        <a:defRPr sz="4300" b="1">
          <a:solidFill>
            <a:srgbClr val="CC66FF"/>
          </a:solidFill>
          <a:latin typeface="Arial" pitchFamily="-111" charset="0"/>
          <a:ea typeface="ＭＳ Ｐゴシック" pitchFamily="-111" charset="-128"/>
          <a:cs typeface="ＭＳ Ｐゴシック" pitchFamily="-111" charset="-128"/>
        </a:defRPr>
      </a:lvl4pPr>
      <a:lvl5pPr algn="l" defTabSz="1300163" rtl="0" eaLnBrk="0" fontAlgn="base" hangingPunct="0">
        <a:spcBef>
          <a:spcPct val="0"/>
        </a:spcBef>
        <a:spcAft>
          <a:spcPct val="0"/>
        </a:spcAft>
        <a:defRPr sz="4300" b="1">
          <a:solidFill>
            <a:srgbClr val="CC66FF"/>
          </a:solidFill>
          <a:latin typeface="Arial" pitchFamily="-111" charset="0"/>
          <a:ea typeface="ＭＳ Ｐゴシック" pitchFamily="-111" charset="-128"/>
          <a:cs typeface="ＭＳ Ｐゴシック" pitchFamily="-111" charset="-128"/>
        </a:defRPr>
      </a:lvl5pPr>
      <a:lvl6pPr marL="457200" algn="l" defTabSz="1300163" rtl="0" fontAlgn="base">
        <a:spcBef>
          <a:spcPct val="0"/>
        </a:spcBef>
        <a:spcAft>
          <a:spcPct val="0"/>
        </a:spcAft>
        <a:defRPr sz="4300" b="1">
          <a:solidFill>
            <a:srgbClr val="FF740A"/>
          </a:solidFill>
          <a:latin typeface="Arial" pitchFamily="-111" charset="0"/>
          <a:ea typeface="ＭＳ Ｐゴシック" pitchFamily="-111" charset="-128"/>
          <a:cs typeface="ＭＳ Ｐゴシック" pitchFamily="-111" charset="-128"/>
        </a:defRPr>
      </a:lvl6pPr>
      <a:lvl7pPr marL="914400" algn="l" defTabSz="1300163" rtl="0" fontAlgn="base">
        <a:spcBef>
          <a:spcPct val="0"/>
        </a:spcBef>
        <a:spcAft>
          <a:spcPct val="0"/>
        </a:spcAft>
        <a:defRPr sz="4300" b="1">
          <a:solidFill>
            <a:srgbClr val="FF740A"/>
          </a:solidFill>
          <a:latin typeface="Arial" pitchFamily="-111" charset="0"/>
          <a:ea typeface="ＭＳ Ｐゴシック" pitchFamily="-111" charset="-128"/>
          <a:cs typeface="ＭＳ Ｐゴシック" pitchFamily="-111" charset="-128"/>
        </a:defRPr>
      </a:lvl7pPr>
      <a:lvl8pPr marL="1371600" algn="l" defTabSz="1300163" rtl="0" fontAlgn="base">
        <a:spcBef>
          <a:spcPct val="0"/>
        </a:spcBef>
        <a:spcAft>
          <a:spcPct val="0"/>
        </a:spcAft>
        <a:defRPr sz="4300" b="1">
          <a:solidFill>
            <a:srgbClr val="FF740A"/>
          </a:solidFill>
          <a:latin typeface="Arial" pitchFamily="-111" charset="0"/>
          <a:ea typeface="ＭＳ Ｐゴシック" pitchFamily="-111" charset="-128"/>
          <a:cs typeface="ＭＳ Ｐゴシック" pitchFamily="-111" charset="-128"/>
        </a:defRPr>
      </a:lvl8pPr>
      <a:lvl9pPr marL="1828800" algn="l" defTabSz="1300163" rtl="0" fontAlgn="base">
        <a:spcBef>
          <a:spcPct val="0"/>
        </a:spcBef>
        <a:spcAft>
          <a:spcPct val="0"/>
        </a:spcAft>
        <a:defRPr sz="4300" b="1">
          <a:solidFill>
            <a:srgbClr val="FF740A"/>
          </a:solidFill>
          <a:latin typeface="Arial" pitchFamily="-111" charset="0"/>
          <a:ea typeface="ＭＳ Ｐゴシック" pitchFamily="-111" charset="-128"/>
          <a:cs typeface="ＭＳ Ｐゴシック" pitchFamily="-111" charset="-128"/>
        </a:defRPr>
      </a:lvl9pPr>
    </p:titleStyle>
    <p:bodyStyle>
      <a:lvl1pPr marL="487363" indent="-487363" algn="l" defTabSz="1300163" rtl="0" eaLnBrk="0" fontAlgn="base" hangingPunct="0">
        <a:spcBef>
          <a:spcPct val="20000"/>
        </a:spcBef>
        <a:spcAft>
          <a:spcPct val="0"/>
        </a:spcAft>
        <a:buChar char="•"/>
        <a:defRPr sz="3300">
          <a:solidFill>
            <a:srgbClr val="4B4B4B"/>
          </a:solidFill>
          <a:latin typeface="+mn-lt"/>
          <a:ea typeface="+mn-ea"/>
          <a:cs typeface="+mn-cs"/>
        </a:defRPr>
      </a:lvl1pPr>
      <a:lvl2pPr marL="1057275" indent="-406400" algn="l" defTabSz="1300163" rtl="0" eaLnBrk="0" fontAlgn="base" hangingPunct="0">
        <a:spcBef>
          <a:spcPct val="20000"/>
        </a:spcBef>
        <a:spcAft>
          <a:spcPct val="0"/>
        </a:spcAft>
        <a:buChar char="–"/>
        <a:defRPr sz="2800">
          <a:solidFill>
            <a:srgbClr val="4B4B4B"/>
          </a:solidFill>
          <a:latin typeface="+mn-lt"/>
          <a:ea typeface="+mn-ea"/>
        </a:defRPr>
      </a:lvl2pPr>
      <a:lvl3pPr marL="1625600" indent="-325438" algn="l" defTabSz="1300163" rtl="0" eaLnBrk="0" fontAlgn="base" hangingPunct="0">
        <a:spcBef>
          <a:spcPct val="20000"/>
        </a:spcBef>
        <a:spcAft>
          <a:spcPct val="0"/>
        </a:spcAft>
        <a:buChar char="•"/>
        <a:defRPr sz="2200">
          <a:solidFill>
            <a:srgbClr val="4B4B4B"/>
          </a:solidFill>
          <a:latin typeface="+mn-lt"/>
          <a:ea typeface="+mn-ea"/>
        </a:defRPr>
      </a:lvl3pPr>
      <a:lvl4pPr marL="2276475" indent="-325438" algn="l" defTabSz="1300163" rtl="0" eaLnBrk="0" fontAlgn="base" hangingPunct="0">
        <a:spcBef>
          <a:spcPct val="20000"/>
        </a:spcBef>
        <a:spcAft>
          <a:spcPct val="0"/>
        </a:spcAft>
        <a:buChar char="–"/>
        <a:defRPr sz="1900">
          <a:solidFill>
            <a:srgbClr val="4B4B4B"/>
          </a:solidFill>
          <a:latin typeface="+mn-lt"/>
          <a:ea typeface="+mn-ea"/>
        </a:defRPr>
      </a:lvl4pPr>
      <a:lvl5pPr marL="2925763" indent="-325438" algn="l" defTabSz="1300163" rtl="0" eaLnBrk="0" fontAlgn="base" hangingPunct="0">
        <a:spcBef>
          <a:spcPct val="20000"/>
        </a:spcBef>
        <a:spcAft>
          <a:spcPct val="0"/>
        </a:spcAft>
        <a:buChar char="»"/>
        <a:defRPr sz="1900">
          <a:solidFill>
            <a:srgbClr val="4B4B4B"/>
          </a:solidFill>
          <a:latin typeface="+mn-lt"/>
          <a:ea typeface="+mn-ea"/>
        </a:defRPr>
      </a:lvl5pPr>
      <a:lvl6pPr marL="3382963" indent="-325438" algn="l" defTabSz="1300163" rtl="0" fontAlgn="base">
        <a:spcBef>
          <a:spcPct val="20000"/>
        </a:spcBef>
        <a:spcAft>
          <a:spcPct val="0"/>
        </a:spcAft>
        <a:buChar char="»"/>
        <a:defRPr sz="1900">
          <a:solidFill>
            <a:srgbClr val="4B4B4B"/>
          </a:solidFill>
          <a:latin typeface="+mn-lt"/>
          <a:ea typeface="+mn-ea"/>
        </a:defRPr>
      </a:lvl6pPr>
      <a:lvl7pPr marL="3840163" indent="-325438" algn="l" defTabSz="1300163" rtl="0" fontAlgn="base">
        <a:spcBef>
          <a:spcPct val="20000"/>
        </a:spcBef>
        <a:spcAft>
          <a:spcPct val="0"/>
        </a:spcAft>
        <a:buChar char="»"/>
        <a:defRPr sz="1900">
          <a:solidFill>
            <a:srgbClr val="4B4B4B"/>
          </a:solidFill>
          <a:latin typeface="+mn-lt"/>
          <a:ea typeface="+mn-ea"/>
        </a:defRPr>
      </a:lvl7pPr>
      <a:lvl8pPr marL="4297363" indent="-325438" algn="l" defTabSz="1300163" rtl="0" fontAlgn="base">
        <a:spcBef>
          <a:spcPct val="20000"/>
        </a:spcBef>
        <a:spcAft>
          <a:spcPct val="0"/>
        </a:spcAft>
        <a:buChar char="»"/>
        <a:defRPr sz="1900">
          <a:solidFill>
            <a:srgbClr val="4B4B4B"/>
          </a:solidFill>
          <a:latin typeface="+mn-lt"/>
          <a:ea typeface="+mn-ea"/>
        </a:defRPr>
      </a:lvl8pPr>
      <a:lvl9pPr marL="4754563" indent="-325438" algn="l" defTabSz="1300163" rtl="0" fontAlgn="base">
        <a:spcBef>
          <a:spcPct val="20000"/>
        </a:spcBef>
        <a:spcAft>
          <a:spcPct val="0"/>
        </a:spcAft>
        <a:buChar char="»"/>
        <a:defRPr sz="1900">
          <a:solidFill>
            <a:srgbClr val="4B4B4B"/>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education.vic.gov.au/about/events/litnumweek/default.htm" TargetMode="External"/><Relationship Id="rId2" Type="http://schemas.openxmlformats.org/officeDocument/2006/relationships/hyperlink" Target="Literacy%20and%20Numeracy%20week.doc" TargetMode="External"/><Relationship Id="rId1" Type="http://schemas.openxmlformats.org/officeDocument/2006/relationships/slideLayout" Target="../slideLayouts/slideLayout1.xml"/><Relationship Id="rId6" Type="http://schemas.openxmlformats.org/officeDocument/2006/relationships/hyperlink" Target="Term%203%20PD%20opportunities%20(2).pdf" TargetMode="External"/><Relationship Id="rId5" Type="http://schemas.openxmlformats.org/officeDocument/2006/relationships/hyperlink" Target="http://www.eduweb.vic.gov.au/edulibrary/public/teachlearn/student/vlns/2011-12-Literacy-Numeracy.pdf" TargetMode="External"/><Relationship Id="rId4" Type="http://schemas.openxmlformats.org/officeDocument/2006/relationships/hyperlink" Target="6%20-%2018%20month%20strategy.doc"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02%20-%20The%20House.pdf"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Englis20curriculum.pdf"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fp.education.tas.gov.au/english/critlit.htm" TargetMode="External"/><Relationship Id="rId2" Type="http://schemas.openxmlformats.org/officeDocument/2006/relationships/hyperlink" Target="http://www.australiancurriculum.edu.au/Documents/English%20curriculum.pdf"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4982" y="1494011"/>
            <a:ext cx="10513168" cy="7478970"/>
          </a:xfrm>
          <a:prstGeom prst="rect">
            <a:avLst/>
          </a:prstGeom>
          <a:noFill/>
        </p:spPr>
        <p:txBody>
          <a:bodyPr wrap="square" rtlCol="0">
            <a:spAutoFit/>
          </a:bodyPr>
          <a:lstStyle/>
          <a:p>
            <a:pPr algn="ctr"/>
            <a:r>
              <a:rPr lang="en-AU" sz="4800" dirty="0" smtClean="0"/>
              <a:t>Literacy </a:t>
            </a:r>
            <a:r>
              <a:rPr lang="en-AU" sz="4800" dirty="0" smtClean="0"/>
              <a:t>Coordinators</a:t>
            </a:r>
          </a:p>
          <a:p>
            <a:pPr algn="ctr"/>
            <a:endParaRPr lang="en-AU" sz="4800" dirty="0" smtClean="0"/>
          </a:p>
          <a:p>
            <a:pPr algn="ctr"/>
            <a:r>
              <a:rPr lang="en-AU" sz="4800" dirty="0" smtClean="0"/>
              <a:t>July </a:t>
            </a:r>
            <a:r>
              <a:rPr lang="en-AU" sz="4800" dirty="0" smtClean="0"/>
              <a:t>27</a:t>
            </a:r>
            <a:r>
              <a:rPr lang="en-AU" sz="4800" baseline="30000" dirty="0" smtClean="0"/>
              <a:t>th</a:t>
            </a:r>
            <a:r>
              <a:rPr lang="en-AU" sz="4800" dirty="0" smtClean="0"/>
              <a:t> 2011</a:t>
            </a:r>
          </a:p>
          <a:p>
            <a:endParaRPr lang="en-AU" dirty="0" smtClean="0"/>
          </a:p>
          <a:p>
            <a:endParaRPr lang="en-AU" dirty="0"/>
          </a:p>
          <a:p>
            <a:r>
              <a:rPr lang="en-AU" dirty="0" smtClean="0">
                <a:hlinkClick r:id="rId2" action="ppaction://hlinkfile"/>
              </a:rPr>
              <a:t>Literacy / Numeracy week</a:t>
            </a:r>
            <a:endParaRPr lang="en-AU" dirty="0" smtClean="0"/>
          </a:p>
          <a:p>
            <a:r>
              <a:rPr lang="en-AU" dirty="0" smtClean="0">
                <a:hlinkClick r:id="rId3"/>
              </a:rPr>
              <a:t>http://www.education.vic.gov.au/about/events/litnumweek/default.htm</a:t>
            </a:r>
            <a:endParaRPr lang="en-AU" dirty="0" smtClean="0"/>
          </a:p>
          <a:p>
            <a:r>
              <a:rPr lang="en-AU" b="1" dirty="0"/>
              <a:t>29 August – 4 September </a:t>
            </a:r>
            <a:r>
              <a:rPr lang="en-AU" b="1" dirty="0" smtClean="0"/>
              <a:t>2011</a:t>
            </a:r>
          </a:p>
          <a:p>
            <a:endParaRPr lang="en-AU" b="1" dirty="0">
              <a:hlinkClick r:id="rId4" action="ppaction://hlinkfile"/>
            </a:endParaRPr>
          </a:p>
          <a:p>
            <a:r>
              <a:rPr lang="en-AU" b="1" dirty="0" smtClean="0">
                <a:hlinkClick r:id="rId4" action="ppaction://hlinkfile"/>
              </a:rPr>
              <a:t>6 – 18 month strategy</a:t>
            </a:r>
            <a:endParaRPr lang="en-AU" b="1" dirty="0" smtClean="0"/>
          </a:p>
          <a:p>
            <a:r>
              <a:rPr lang="en-AU" dirty="0" smtClean="0">
                <a:hlinkClick r:id="rId5"/>
              </a:rPr>
              <a:t>http://www.eduweb.vic.gov.au/edulibrary/public/teachlearn/student/vlns/2011-12-Literacy-Numeracy.pdf</a:t>
            </a:r>
            <a:endParaRPr lang="en-AU" dirty="0" smtClean="0"/>
          </a:p>
          <a:p>
            <a:endParaRPr lang="en-AU" dirty="0"/>
          </a:p>
          <a:p>
            <a:r>
              <a:rPr lang="en-AU" dirty="0" smtClean="0">
                <a:hlinkClick r:id="rId6" action="ppaction://hlinkfile"/>
              </a:rPr>
              <a:t>Elluminate sessions – </a:t>
            </a:r>
            <a:r>
              <a:rPr lang="en-AU" dirty="0" smtClean="0">
                <a:hlinkClick r:id="rId6" action="ppaction://hlinkfile"/>
              </a:rPr>
              <a:t>PD</a:t>
            </a:r>
            <a:endParaRPr lang="en-AU" dirty="0" smtClean="0"/>
          </a:p>
          <a:p>
            <a:endParaRPr lang="en-AU" dirty="0" smtClean="0"/>
          </a:p>
          <a:p>
            <a:endParaRPr lang="en-AU" dirty="0" smtClean="0"/>
          </a:p>
          <a:p>
            <a:endParaRPr lang="en-A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1138238" y="877888"/>
            <a:ext cx="11053762" cy="6665912"/>
          </a:xfrm>
        </p:spPr>
        <p:txBody>
          <a:bodyPr/>
          <a:lstStyle/>
          <a:p>
            <a:pPr>
              <a:buFontTx/>
              <a:buNone/>
            </a:pPr>
            <a:endParaRPr lang="en-US" sz="3600" b="1" smtClean="0">
              <a:solidFill>
                <a:srgbClr val="CC66FF"/>
              </a:solidFill>
            </a:endParaRPr>
          </a:p>
          <a:p>
            <a:pPr>
              <a:buFontTx/>
              <a:buNone/>
            </a:pPr>
            <a:r>
              <a:rPr lang="en-US" sz="3600" b="1" smtClean="0">
                <a:solidFill>
                  <a:srgbClr val="CC66FF"/>
                </a:solidFill>
              </a:rPr>
              <a:t>Activity:</a:t>
            </a:r>
          </a:p>
          <a:p>
            <a:pPr>
              <a:buFontTx/>
              <a:buNone/>
            </a:pPr>
            <a:endParaRPr lang="en-US" sz="2800" b="1" smtClean="0">
              <a:solidFill>
                <a:srgbClr val="CC66FF"/>
              </a:solidFill>
            </a:endParaRPr>
          </a:p>
          <a:p>
            <a:pPr>
              <a:buFontTx/>
              <a:buNone/>
            </a:pPr>
            <a:endParaRPr lang="en-US" sz="4800" b="1" smtClean="0">
              <a:solidFill>
                <a:srgbClr val="CC66FF"/>
              </a:solidFill>
            </a:endParaRPr>
          </a:p>
          <a:p>
            <a:pPr algn="ctr">
              <a:buFontTx/>
              <a:buNone/>
            </a:pPr>
            <a:r>
              <a:rPr lang="en-US" sz="4800" b="1" smtClean="0">
                <a:solidFill>
                  <a:srgbClr val="CC66FF"/>
                </a:solidFill>
              </a:rPr>
              <a:t>How readers interpret text from </a:t>
            </a:r>
          </a:p>
          <a:p>
            <a:pPr algn="ctr">
              <a:buFontTx/>
              <a:buNone/>
            </a:pPr>
            <a:r>
              <a:rPr lang="en-US" sz="4800" b="1" smtClean="0">
                <a:solidFill>
                  <a:srgbClr val="CC66FF"/>
                </a:solidFill>
              </a:rPr>
              <a:t>different perspectives</a:t>
            </a:r>
          </a:p>
          <a:p>
            <a:pPr>
              <a:buFontTx/>
              <a:buNone/>
            </a:pPr>
            <a:endParaRPr lang="en-US" sz="1800" b="1" smtClean="0">
              <a:solidFill>
                <a:srgbClr val="CC66FF"/>
              </a:solidFill>
            </a:endParaRPr>
          </a:p>
          <a:p>
            <a:pPr>
              <a:buFontTx/>
              <a:buNone/>
            </a:pPr>
            <a:r>
              <a:rPr lang="en-AU" b="1" smtClean="0">
                <a:solidFill>
                  <a:srgbClr val="CC66FF"/>
                </a:solidFill>
              </a:rPr>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xfrm>
            <a:off x="433388" y="758825"/>
            <a:ext cx="12569825" cy="7372350"/>
          </a:xfrm>
        </p:spPr>
        <p:txBody>
          <a:bodyPr/>
          <a:lstStyle/>
          <a:p>
            <a:pPr>
              <a:buFont typeface="Wingdings" pitchFamily="2" charset="2"/>
              <a:buNone/>
            </a:pPr>
            <a:r>
              <a:rPr lang="en-US" smtClean="0">
                <a:solidFill>
                  <a:srgbClr val="FFFFFF"/>
                </a:solidFill>
              </a:rPr>
              <a:t>   </a:t>
            </a:r>
            <a:r>
              <a:rPr lang="en-US" smtClean="0">
                <a:solidFill>
                  <a:schemeClr val="accent2"/>
                </a:solidFill>
              </a:rPr>
              <a:t>The questions that _____ face as they raise _____ from _____ to adult life are not easy to _____. Both _____ and _____ can become concerned when health problems such as _____ arise any time  after the _____ stage to later life. Experts recommend that young _____ should have plenty of _____ and nutritious food for healthy growth. _____ and _____ should not share the same _____ or even sleep in the same _____. They may be afraid of the _____.</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xfrm>
            <a:off x="433388" y="758825"/>
            <a:ext cx="12569825" cy="7372350"/>
          </a:xfrm>
        </p:spPr>
        <p:txBody>
          <a:bodyPr/>
          <a:lstStyle/>
          <a:p>
            <a:pPr>
              <a:buFont typeface="Wingdings" pitchFamily="2" charset="2"/>
              <a:buNone/>
            </a:pPr>
            <a:r>
              <a:rPr lang="en-US" smtClean="0">
                <a:solidFill>
                  <a:srgbClr val="FFFFFF"/>
                </a:solidFill>
              </a:rPr>
              <a:t>   </a:t>
            </a:r>
            <a:r>
              <a:rPr lang="en-US" smtClean="0">
                <a:solidFill>
                  <a:schemeClr val="accent2"/>
                </a:solidFill>
              </a:rPr>
              <a:t>The questions that p_____ face as they raise ch_____ from in_____ to adult life are not easy to an_____. Both fa_____ and m_____ can become concerned when health problems such as co_____ arise any time  after the e_____ stage to later life. Experts recommend that young ch_____ should have plenty of s_____ and nutritious food for healthy growth. B_____ and g_____ should not share the same b_____ or even sleep in the same r_____. They may be afraid of the d_____.</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433388" y="758825"/>
            <a:ext cx="12569825" cy="8021638"/>
          </a:xfrm>
        </p:spPr>
        <p:txBody>
          <a:bodyPr/>
          <a:lstStyle/>
          <a:p>
            <a:pPr>
              <a:buFont typeface="Wingdings" pitchFamily="2" charset="2"/>
              <a:buNone/>
            </a:pPr>
            <a:r>
              <a:rPr lang="en-US" smtClean="0">
                <a:solidFill>
                  <a:srgbClr val="FFFFFF"/>
                </a:solidFill>
              </a:rPr>
              <a:t>   </a:t>
            </a:r>
            <a:r>
              <a:rPr lang="en-US" smtClean="0">
                <a:solidFill>
                  <a:schemeClr val="accent2"/>
                </a:solidFill>
                <a:latin typeface="Arial Black" pitchFamily="34" charset="0"/>
              </a:rPr>
              <a:t>The questions that p</a:t>
            </a:r>
            <a:r>
              <a:rPr lang="en-US" u="sng" smtClean="0">
                <a:solidFill>
                  <a:schemeClr val="accent2"/>
                </a:solidFill>
                <a:latin typeface="Arial Black" pitchFamily="34" charset="0"/>
              </a:rPr>
              <a:t>oultrymen</a:t>
            </a:r>
            <a:r>
              <a:rPr lang="en-US" smtClean="0">
                <a:solidFill>
                  <a:schemeClr val="accent2"/>
                </a:solidFill>
                <a:latin typeface="Arial Black" pitchFamily="34" charset="0"/>
              </a:rPr>
              <a:t> face as they raise ch</a:t>
            </a:r>
            <a:r>
              <a:rPr lang="en-US" u="sng" smtClean="0">
                <a:solidFill>
                  <a:schemeClr val="accent2"/>
                </a:solidFill>
                <a:latin typeface="Arial Black" pitchFamily="34" charset="0"/>
              </a:rPr>
              <a:t>ickens</a:t>
            </a:r>
            <a:r>
              <a:rPr lang="en-US" smtClean="0">
                <a:solidFill>
                  <a:schemeClr val="accent2"/>
                </a:solidFill>
                <a:latin typeface="Arial Black" pitchFamily="34" charset="0"/>
              </a:rPr>
              <a:t> from in</a:t>
            </a:r>
            <a:r>
              <a:rPr lang="en-US" u="sng" smtClean="0">
                <a:solidFill>
                  <a:schemeClr val="accent2"/>
                </a:solidFill>
                <a:latin typeface="Arial Black" pitchFamily="34" charset="0"/>
              </a:rPr>
              <a:t>cubation</a:t>
            </a:r>
            <a:r>
              <a:rPr lang="en-US" smtClean="0">
                <a:solidFill>
                  <a:schemeClr val="accent2"/>
                </a:solidFill>
                <a:latin typeface="Arial Black" pitchFamily="34" charset="0"/>
              </a:rPr>
              <a:t> to adult life are not easy to an</a:t>
            </a:r>
            <a:r>
              <a:rPr lang="en-US" u="sng" smtClean="0">
                <a:solidFill>
                  <a:schemeClr val="accent2"/>
                </a:solidFill>
                <a:latin typeface="Arial Black" pitchFamily="34" charset="0"/>
              </a:rPr>
              <a:t>swer</a:t>
            </a:r>
            <a:r>
              <a:rPr lang="en-US" smtClean="0">
                <a:solidFill>
                  <a:schemeClr val="accent2"/>
                </a:solidFill>
                <a:latin typeface="Arial Black" pitchFamily="34" charset="0"/>
              </a:rPr>
              <a:t>. Both fa</a:t>
            </a:r>
            <a:r>
              <a:rPr lang="en-US" u="sng" smtClean="0">
                <a:solidFill>
                  <a:schemeClr val="accent2"/>
                </a:solidFill>
                <a:latin typeface="Arial Black" pitchFamily="34" charset="0"/>
              </a:rPr>
              <a:t>rmers</a:t>
            </a:r>
            <a:r>
              <a:rPr lang="en-US" smtClean="0">
                <a:solidFill>
                  <a:schemeClr val="accent2"/>
                </a:solidFill>
                <a:latin typeface="Arial Black" pitchFamily="34" charset="0"/>
              </a:rPr>
              <a:t> and m</a:t>
            </a:r>
            <a:r>
              <a:rPr lang="en-US" u="sng" smtClean="0">
                <a:solidFill>
                  <a:schemeClr val="accent2"/>
                </a:solidFill>
                <a:latin typeface="Arial Black" pitchFamily="34" charset="0"/>
              </a:rPr>
              <a:t>erchants</a:t>
            </a:r>
            <a:r>
              <a:rPr lang="en-US" smtClean="0">
                <a:solidFill>
                  <a:schemeClr val="accent2"/>
                </a:solidFill>
                <a:latin typeface="Arial Black" pitchFamily="34" charset="0"/>
              </a:rPr>
              <a:t> can become concerned when health problems such as co</a:t>
            </a:r>
            <a:r>
              <a:rPr lang="en-US" u="sng" smtClean="0">
                <a:solidFill>
                  <a:schemeClr val="accent2"/>
                </a:solidFill>
                <a:latin typeface="Arial Black" pitchFamily="34" charset="0"/>
              </a:rPr>
              <a:t>ccidiosis</a:t>
            </a:r>
            <a:r>
              <a:rPr lang="en-US" smtClean="0">
                <a:solidFill>
                  <a:schemeClr val="accent2"/>
                </a:solidFill>
                <a:latin typeface="Arial Black" pitchFamily="34" charset="0"/>
              </a:rPr>
              <a:t> arise any time  after the e</a:t>
            </a:r>
            <a:r>
              <a:rPr lang="en-US" u="sng" smtClean="0">
                <a:solidFill>
                  <a:schemeClr val="accent2"/>
                </a:solidFill>
                <a:latin typeface="Arial Black" pitchFamily="34" charset="0"/>
              </a:rPr>
              <a:t>gg</a:t>
            </a:r>
            <a:r>
              <a:rPr lang="en-US" smtClean="0">
                <a:solidFill>
                  <a:schemeClr val="accent2"/>
                </a:solidFill>
                <a:latin typeface="Arial Black" pitchFamily="34" charset="0"/>
              </a:rPr>
              <a:t> stage to later life. Experts recommend that young ch</a:t>
            </a:r>
            <a:r>
              <a:rPr lang="en-US" u="sng" smtClean="0">
                <a:solidFill>
                  <a:schemeClr val="accent2"/>
                </a:solidFill>
                <a:latin typeface="Arial Black" pitchFamily="34" charset="0"/>
              </a:rPr>
              <a:t>icks</a:t>
            </a:r>
            <a:r>
              <a:rPr lang="en-US" smtClean="0">
                <a:solidFill>
                  <a:schemeClr val="accent2"/>
                </a:solidFill>
                <a:latin typeface="Arial Black" pitchFamily="34" charset="0"/>
              </a:rPr>
              <a:t> should have plenty of s</a:t>
            </a:r>
            <a:r>
              <a:rPr lang="en-US" u="sng" smtClean="0">
                <a:solidFill>
                  <a:schemeClr val="accent2"/>
                </a:solidFill>
                <a:latin typeface="Arial Black" pitchFamily="34" charset="0"/>
              </a:rPr>
              <a:t>unshine</a:t>
            </a:r>
            <a:r>
              <a:rPr lang="en-US" smtClean="0">
                <a:solidFill>
                  <a:schemeClr val="accent2"/>
                </a:solidFill>
                <a:latin typeface="Arial Black" pitchFamily="34" charset="0"/>
              </a:rPr>
              <a:t> and nutritious food for healthy growth. B</a:t>
            </a:r>
            <a:r>
              <a:rPr lang="en-US" u="sng" smtClean="0">
                <a:solidFill>
                  <a:schemeClr val="accent2"/>
                </a:solidFill>
                <a:latin typeface="Arial Black" pitchFamily="34" charset="0"/>
              </a:rPr>
              <a:t>anties</a:t>
            </a:r>
            <a:r>
              <a:rPr lang="en-US" smtClean="0">
                <a:solidFill>
                  <a:schemeClr val="accent2"/>
                </a:solidFill>
                <a:latin typeface="Arial Black" pitchFamily="34" charset="0"/>
              </a:rPr>
              <a:t> and g</a:t>
            </a:r>
            <a:r>
              <a:rPr lang="en-US" u="sng" smtClean="0">
                <a:solidFill>
                  <a:schemeClr val="accent2"/>
                </a:solidFill>
                <a:latin typeface="Arial Black" pitchFamily="34" charset="0"/>
              </a:rPr>
              <a:t>eese</a:t>
            </a:r>
            <a:r>
              <a:rPr lang="en-US" smtClean="0">
                <a:solidFill>
                  <a:schemeClr val="accent2"/>
                </a:solidFill>
                <a:latin typeface="Arial Black" pitchFamily="34" charset="0"/>
              </a:rPr>
              <a:t> should not share the same b</a:t>
            </a:r>
            <a:r>
              <a:rPr lang="en-US" u="sng" smtClean="0">
                <a:solidFill>
                  <a:schemeClr val="accent2"/>
                </a:solidFill>
                <a:latin typeface="Arial Black" pitchFamily="34" charset="0"/>
              </a:rPr>
              <a:t>arnyard</a:t>
            </a:r>
            <a:r>
              <a:rPr lang="en-US" smtClean="0">
                <a:solidFill>
                  <a:schemeClr val="accent2"/>
                </a:solidFill>
                <a:latin typeface="Arial Black" pitchFamily="34" charset="0"/>
              </a:rPr>
              <a:t> or even sleep in the same r</a:t>
            </a:r>
            <a:r>
              <a:rPr lang="en-US" u="sng" smtClean="0">
                <a:solidFill>
                  <a:schemeClr val="accent2"/>
                </a:solidFill>
                <a:latin typeface="Arial Black" pitchFamily="34" charset="0"/>
              </a:rPr>
              <a:t>oost</a:t>
            </a:r>
            <a:r>
              <a:rPr lang="en-US" smtClean="0">
                <a:solidFill>
                  <a:schemeClr val="accent2"/>
                </a:solidFill>
                <a:latin typeface="Arial Black" pitchFamily="34" charset="0"/>
              </a:rPr>
              <a:t>. They may be afraid of the d</a:t>
            </a:r>
            <a:r>
              <a:rPr lang="en-US" u="sng" smtClean="0">
                <a:solidFill>
                  <a:schemeClr val="accent2"/>
                </a:solidFill>
                <a:latin typeface="Arial Black" pitchFamily="34" charset="0"/>
              </a:rPr>
              <a:t>ark</a:t>
            </a:r>
            <a:r>
              <a:rPr lang="en-US" smtClean="0">
                <a:solidFill>
                  <a:schemeClr val="accent2"/>
                </a:solidFill>
                <a:latin typeface="Arial Black" pitchFamily="34" charset="0"/>
              </a:rPr>
              <a:t>.</a:t>
            </a:r>
          </a:p>
          <a:p>
            <a:pPr algn="r">
              <a:buFont typeface="Wingdings" pitchFamily="2" charset="2"/>
              <a:buNone/>
            </a:pPr>
            <a:r>
              <a:rPr lang="en-US" sz="3000" smtClean="0">
                <a:solidFill>
                  <a:schemeClr val="accent2"/>
                </a:solidFill>
                <a:latin typeface="Arial Black" pitchFamily="34" charset="0"/>
              </a:rPr>
              <a:t>~Adapted from Madeline Hunter</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1138238" y="877888"/>
            <a:ext cx="11053762" cy="6665912"/>
          </a:xfrm>
        </p:spPr>
        <p:txBody>
          <a:bodyPr/>
          <a:lstStyle/>
          <a:p>
            <a:pPr>
              <a:buFontTx/>
              <a:buNone/>
            </a:pPr>
            <a:r>
              <a:rPr lang="en-US" sz="3600" b="1" smtClean="0">
                <a:solidFill>
                  <a:srgbClr val="CC66FF"/>
                </a:solidFill>
              </a:rPr>
              <a:t>LEARNING FOCUS</a:t>
            </a:r>
          </a:p>
          <a:p>
            <a:pPr>
              <a:buFontTx/>
              <a:buNone/>
            </a:pPr>
            <a:r>
              <a:rPr lang="en-US" sz="3600" b="1" smtClean="0">
                <a:solidFill>
                  <a:schemeClr val="tx1"/>
                </a:solidFill>
                <a:cs typeface="Times New Roman" pitchFamily="18" charset="0"/>
              </a:rPr>
              <a:t>We are learning to understand how a person’s background influences what they take from a text</a:t>
            </a:r>
            <a:endParaRPr lang="en-US" sz="3600" smtClean="0">
              <a:solidFill>
                <a:schemeClr val="tx1"/>
              </a:solidFill>
              <a:cs typeface="Times New Roman" pitchFamily="18" charset="0"/>
            </a:endParaRPr>
          </a:p>
          <a:p>
            <a:pPr>
              <a:buFont typeface="Wingdings" pitchFamily="2" charset="2"/>
              <a:buNone/>
            </a:pPr>
            <a:r>
              <a:rPr lang="en-AU" sz="3600" b="1" smtClean="0">
                <a:solidFill>
                  <a:srgbClr val="CC66FF"/>
                </a:solidFill>
              </a:rPr>
              <a:t>This is because </a:t>
            </a:r>
            <a:r>
              <a:rPr lang="en-AU" sz="3600" smtClean="0">
                <a:solidFill>
                  <a:schemeClr val="tx1"/>
                </a:solidFill>
              </a:rPr>
              <a:t>authors often adjust texts to suit the </a:t>
            </a:r>
          </a:p>
          <a:p>
            <a:pPr>
              <a:buFont typeface="Wingdings" pitchFamily="2" charset="2"/>
              <a:buNone/>
            </a:pPr>
            <a:r>
              <a:rPr lang="en-AU" sz="3600" smtClean="0">
                <a:solidFill>
                  <a:schemeClr val="tx1"/>
                </a:solidFill>
              </a:rPr>
              <a:t>needs and expectations of their audience.                                              </a:t>
            </a:r>
            <a:endParaRPr lang="en-AU" sz="3600" b="1" smtClean="0">
              <a:solidFill>
                <a:schemeClr val="tx1"/>
              </a:solidFill>
              <a:cs typeface="Times New Roman" pitchFamily="18" charset="0"/>
            </a:endParaRPr>
          </a:p>
          <a:p>
            <a:pPr>
              <a:buFontTx/>
              <a:buNone/>
            </a:pPr>
            <a:r>
              <a:rPr lang="en-AU" sz="3600" b="1" smtClean="0">
                <a:solidFill>
                  <a:srgbClr val="CC66FF"/>
                </a:solidFill>
              </a:rPr>
              <a:t>Evidence of success </a:t>
            </a:r>
          </a:p>
          <a:p>
            <a:r>
              <a:rPr lang="en-US" sz="3600" smtClean="0">
                <a:solidFill>
                  <a:schemeClr val="tx1"/>
                </a:solidFill>
              </a:rPr>
              <a:t>Discuss differing viewpoints</a:t>
            </a:r>
            <a:endParaRPr lang="en-AU" sz="3600" smtClean="0">
              <a:solidFill>
                <a:schemeClr val="tx1"/>
              </a:solidFill>
            </a:endParaRPr>
          </a:p>
          <a:p>
            <a:pPr>
              <a:buFontTx/>
              <a:buNone/>
            </a:pPr>
            <a:r>
              <a:rPr lang="en-AU" b="1" smtClean="0">
                <a:solidFill>
                  <a:srgbClr val="CC66FF"/>
                </a:solidFill>
              </a:rPr>
              <a:t>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hlinkClick r:id="rId3" action="ppaction://hlinkfile"/>
              </a:rPr>
              <a:t>The House</a:t>
            </a:r>
            <a:endParaRPr lang="en-AU" dirty="0"/>
          </a:p>
        </p:txBody>
      </p:sp>
      <p:sp>
        <p:nvSpPr>
          <p:cNvPr id="17411" name="Content Placeholder 2"/>
          <p:cNvSpPr>
            <a:spLocks noGrp="1"/>
          </p:cNvSpPr>
          <p:nvPr>
            <p:ph idx="1"/>
          </p:nvPr>
        </p:nvSpPr>
        <p:spPr/>
        <p:txBody>
          <a:bodyPr/>
          <a:lstStyle/>
          <a:p>
            <a:pPr>
              <a:buNone/>
            </a:pPr>
            <a:r>
              <a:rPr lang="en-AU" sz="3600" dirty="0" smtClean="0"/>
              <a:t>Activity</a:t>
            </a:r>
          </a:p>
          <a:p>
            <a:pPr>
              <a:buNone/>
            </a:pPr>
            <a:r>
              <a:rPr lang="en-AU" sz="3600" dirty="0" smtClean="0"/>
              <a:t>Class is divided into 4 groups (Count off depending on numbers)</a:t>
            </a:r>
          </a:p>
          <a:p>
            <a:pPr>
              <a:buNone/>
            </a:pPr>
            <a:r>
              <a:rPr lang="en-AU" sz="3600" dirty="0" smtClean="0"/>
              <a:t>Each group is given a defined role (card)- DO NOT SHARE</a:t>
            </a:r>
            <a:endParaRPr lang="en-AU" sz="3600" dirty="0" smtClean="0"/>
          </a:p>
          <a:p>
            <a:pPr>
              <a:buNone/>
            </a:pPr>
            <a:r>
              <a:rPr lang="en-AU" sz="3600" dirty="0" smtClean="0"/>
              <a:t>Text is read to students.</a:t>
            </a:r>
          </a:p>
          <a:p>
            <a:pPr>
              <a:buNone/>
            </a:pPr>
            <a:r>
              <a:rPr lang="en-AU" sz="3600" dirty="0" smtClean="0"/>
              <a:t>Task is remember as many details as possible from the text (NO NOTES YET)</a:t>
            </a:r>
          </a:p>
          <a:p>
            <a:pPr>
              <a:buNone/>
            </a:pPr>
            <a:r>
              <a:rPr lang="en-AU" sz="3600" dirty="0" smtClean="0"/>
              <a:t>Group together record the information they as a group remember</a:t>
            </a:r>
          </a:p>
          <a:p>
            <a:pPr>
              <a:buNone/>
            </a:pPr>
            <a:r>
              <a:rPr lang="en-AU" sz="3600" dirty="0" smtClean="0"/>
              <a:t>Charts are placed on the wall and discussed</a:t>
            </a:r>
            <a:endParaRPr lang="en-AU" sz="3600" b="1" dirty="0" smtClean="0">
              <a:solidFill>
                <a:srgbClr val="CC66FF"/>
              </a:solidFill>
            </a:endParaRPr>
          </a:p>
          <a:p>
            <a:pPr algn="ctr">
              <a:buFontTx/>
              <a:buNone/>
            </a:pPr>
            <a:endParaRPr lang="en-AU" sz="3600" b="1" dirty="0" smtClean="0">
              <a:solidFill>
                <a:srgbClr val="CC66FF"/>
              </a:solidFill>
            </a:endParaRPr>
          </a:p>
          <a:p>
            <a:pPr algn="ctr">
              <a:buFontTx/>
              <a:buNone/>
            </a:pPr>
            <a:r>
              <a:rPr lang="en-AU" sz="3600" b="1" dirty="0" smtClean="0">
                <a:solidFill>
                  <a:srgbClr val="CC66FF"/>
                </a:solidFill>
              </a:rPr>
              <a:t>HO </a:t>
            </a:r>
            <a:r>
              <a:rPr lang="en-AU" sz="3600" b="1" dirty="0" smtClean="0">
                <a:solidFill>
                  <a:srgbClr val="CC66FF"/>
                </a:solidFill>
              </a:rPr>
              <a:t>1, 2 and 3 after activity</a:t>
            </a:r>
            <a:endParaRPr lang="en-AU" sz="36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0"/>
          <a:ext cx="12982326" cy="9756774"/>
        </p:xfrm>
        <a:graphic>
          <a:graphicData uri="http://schemas.openxmlformats.org/drawingml/2006/table">
            <a:tbl>
              <a:tblPr firstRow="1" bandRow="1">
                <a:tableStyleId>{5C22544A-7EE6-4342-B048-85BDC9FD1C3A}</a:tableStyleId>
              </a:tblPr>
              <a:tblGrid>
                <a:gridCol w="6383151"/>
                <a:gridCol w="6599175"/>
              </a:tblGrid>
              <a:tr h="4878387">
                <a:tc>
                  <a:txBody>
                    <a:bodyPr/>
                    <a:lstStyle/>
                    <a:p>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eaLnBrk="1" hangingPunct="1">
                        <a:spcBef>
                          <a:spcPct val="50000"/>
                        </a:spcBef>
                      </a:pPr>
                      <a:endParaRPr lang="en-AU" sz="1800" b="1" dirty="0" smtClean="0">
                        <a:solidFill>
                          <a:schemeClr val="tx2"/>
                        </a:solidFill>
                        <a:latin typeface="MS Gothic" pitchFamily="49" charset="-128"/>
                        <a:ea typeface="MS Gothic" pitchFamily="49" charset="-128"/>
                      </a:endParaRPr>
                    </a:p>
                    <a:p>
                      <a:pPr algn="ctr" eaLnBrk="1" hangingPunct="1">
                        <a:spcBef>
                          <a:spcPct val="50000"/>
                        </a:spcBef>
                      </a:pPr>
                      <a:endParaRPr lang="en-AU" sz="1800" b="1" dirty="0" smtClean="0">
                        <a:solidFill>
                          <a:schemeClr val="tx2"/>
                        </a:solidFill>
                        <a:latin typeface="MS Gothic" pitchFamily="49" charset="-128"/>
                        <a:ea typeface="MS Gothic" pitchFamily="49"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878387">
                <a:tc>
                  <a:txBody>
                    <a:bodyPr/>
                    <a:lstStyle/>
                    <a:p>
                      <a:endParaRPr lang="en-AU" dirty="0" smtClean="0"/>
                    </a:p>
                    <a:p>
                      <a:endParaRPr lang="en-AU" dirty="0" smtClean="0"/>
                    </a:p>
                    <a:p>
                      <a:r>
                        <a:rPr lang="en-AU" baseline="0" dirty="0" smtClean="0"/>
                        <a:t>              </a:t>
                      </a:r>
                    </a:p>
                    <a:p>
                      <a:endParaRPr lang="en-AU" baseline="0" dirty="0" smtClean="0"/>
                    </a:p>
                    <a:p>
                      <a:endParaRPr lang="en-AU" baseline="0" dirty="0" smtClean="0"/>
                    </a:p>
                    <a:p>
                      <a:r>
                        <a:rPr lang="en-AU" baseline="0" dirty="0" smtClean="0"/>
                        <a:t>       </a:t>
                      </a:r>
                    </a:p>
                    <a:p>
                      <a:r>
                        <a:rPr lang="en-AU" baseline="0" dirty="0" smtClean="0"/>
                        <a:t>        </a:t>
                      </a:r>
                    </a:p>
                    <a:p>
                      <a:r>
                        <a:rPr lang="en-AU" baseline="0" dirty="0" smtClean="0"/>
                        <a:t>       </a:t>
                      </a:r>
                      <a:endParaRPr lang="en-A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AU" dirty="0" smtClean="0"/>
                    </a:p>
                    <a:p>
                      <a:endParaRPr lang="en-AU" dirty="0" smtClean="0"/>
                    </a:p>
                    <a:p>
                      <a:endParaRPr lang="en-AU" dirty="0" smtClean="0"/>
                    </a:p>
                    <a:p>
                      <a:endParaRPr lang="en-AU" dirty="0" smtClean="0"/>
                    </a:p>
                    <a:p>
                      <a:endParaRPr lang="en-AU" dirty="0" smtClean="0"/>
                    </a:p>
                    <a:p>
                      <a:r>
                        <a:rPr lang="en-AU" baseline="0" dirty="0" smtClean="0"/>
                        <a:t>                             </a:t>
                      </a:r>
                    </a:p>
                    <a:p>
                      <a:pPr marL="0" marR="0" indent="0" algn="l" defTabSz="457200" rtl="0" eaLnBrk="1" fontAlgn="auto" latinLnBrk="0" hangingPunct="1">
                        <a:lnSpc>
                          <a:spcPct val="100000"/>
                        </a:lnSpc>
                        <a:spcBef>
                          <a:spcPts val="0"/>
                        </a:spcBef>
                        <a:spcAft>
                          <a:spcPts val="0"/>
                        </a:spcAft>
                        <a:buClrTx/>
                        <a:buSzTx/>
                        <a:buFontTx/>
                        <a:buNone/>
                        <a:tabLst/>
                        <a:defRPr/>
                      </a:pPr>
                      <a:r>
                        <a:rPr lang="en-AU" sz="4400" baseline="0" dirty="0" smtClean="0">
                          <a:latin typeface="+mn-lt"/>
                        </a:rPr>
                        <a:t>             </a:t>
                      </a:r>
                      <a:endParaRPr lang="en-AU"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 name="Oval 2"/>
          <p:cNvSpPr/>
          <p:nvPr/>
        </p:nvSpPr>
        <p:spPr bwMode="auto">
          <a:xfrm>
            <a:off x="4341813" y="2974975"/>
            <a:ext cx="4032250" cy="4175125"/>
          </a:xfrm>
          <a:prstGeom prst="ellipse">
            <a:avLst/>
          </a:prstGeom>
          <a:solidFill>
            <a:srgbClr val="CC66FF"/>
          </a:solidFill>
          <a:ln w="9525" cap="flat" cmpd="sng" algn="ctr">
            <a:solidFill>
              <a:schemeClr val="tx1"/>
            </a:solidFill>
            <a:prstDash val="solid"/>
            <a:round/>
            <a:headEnd type="none" w="med" len="med"/>
            <a:tailEnd type="none" w="med" len="med"/>
          </a:ln>
          <a:effectLst/>
        </p:spPr>
        <p:txBody>
          <a:bodyPr/>
          <a:lstStyle/>
          <a:p>
            <a:pPr algn="ctr">
              <a:defRPr/>
            </a:pPr>
            <a:r>
              <a:rPr lang="en-AU" sz="3600" b="1" dirty="0">
                <a:solidFill>
                  <a:schemeClr val="tx2"/>
                </a:solidFill>
                <a:latin typeface="+mn-lt"/>
                <a:ea typeface="MS Gothic" pitchFamily="49" charset="-128"/>
              </a:rPr>
              <a:t>Luke and </a:t>
            </a:r>
          </a:p>
          <a:p>
            <a:pPr algn="ctr">
              <a:defRPr/>
            </a:pPr>
            <a:r>
              <a:rPr lang="en-AU" sz="3600" b="1" dirty="0" err="1">
                <a:solidFill>
                  <a:schemeClr val="tx2"/>
                </a:solidFill>
                <a:latin typeface="+mn-lt"/>
                <a:ea typeface="MS Gothic" pitchFamily="49" charset="-128"/>
              </a:rPr>
              <a:t>Freebody</a:t>
            </a:r>
            <a:endParaRPr lang="en-AU" sz="3600" b="1" dirty="0">
              <a:solidFill>
                <a:schemeClr val="tx2"/>
              </a:solidFill>
              <a:latin typeface="+mn-lt"/>
              <a:ea typeface="MS Gothic" pitchFamily="49" charset="-128"/>
            </a:endParaRPr>
          </a:p>
          <a:p>
            <a:pPr algn="ctr">
              <a:defRPr/>
            </a:pPr>
            <a:r>
              <a:rPr lang="en-AU" sz="3600" b="1" dirty="0">
                <a:solidFill>
                  <a:schemeClr val="tx2"/>
                </a:solidFill>
                <a:latin typeface="+mn-lt"/>
                <a:ea typeface="MS Gothic" pitchFamily="49" charset="-128"/>
              </a:rPr>
              <a:t> </a:t>
            </a:r>
          </a:p>
          <a:p>
            <a:pPr algn="ctr">
              <a:defRPr/>
            </a:pPr>
            <a:r>
              <a:rPr lang="en-AU" sz="3600" b="1" dirty="0">
                <a:solidFill>
                  <a:schemeClr val="tx2"/>
                </a:solidFill>
                <a:latin typeface="+mn-lt"/>
                <a:ea typeface="MS Gothic" pitchFamily="49" charset="-128"/>
              </a:rPr>
              <a:t>Four</a:t>
            </a:r>
          </a:p>
          <a:p>
            <a:pPr algn="ctr">
              <a:defRPr/>
            </a:pPr>
            <a:r>
              <a:rPr lang="en-AU" sz="3600" b="1" dirty="0">
                <a:solidFill>
                  <a:schemeClr val="tx2"/>
                </a:solidFill>
                <a:latin typeface="+mn-lt"/>
                <a:ea typeface="MS Gothic" pitchFamily="49" charset="-128"/>
              </a:rPr>
              <a:t>Resources </a:t>
            </a:r>
          </a:p>
          <a:p>
            <a:pPr algn="ctr">
              <a:defRPr/>
            </a:pPr>
            <a:r>
              <a:rPr lang="en-AU" sz="3600" b="1" dirty="0">
                <a:solidFill>
                  <a:schemeClr val="tx2"/>
                </a:solidFill>
                <a:latin typeface="+mn-lt"/>
                <a:ea typeface="MS Gothic" pitchFamily="49" charset="-128"/>
              </a:rPr>
              <a:t>Model</a:t>
            </a:r>
          </a:p>
        </p:txBody>
      </p:sp>
      <p:sp>
        <p:nvSpPr>
          <p:cNvPr id="5" name="TextBox 4"/>
          <p:cNvSpPr txBox="1">
            <a:spLocks noChangeArrowheads="1"/>
          </p:cNvSpPr>
          <p:nvPr/>
        </p:nvSpPr>
        <p:spPr bwMode="auto">
          <a:xfrm>
            <a:off x="693738" y="341313"/>
            <a:ext cx="4319587" cy="1447800"/>
          </a:xfrm>
          <a:prstGeom prst="rect">
            <a:avLst/>
          </a:prstGeom>
          <a:noFill/>
          <a:ln w="9525">
            <a:noFill/>
            <a:miter lim="800000"/>
            <a:headEnd/>
            <a:tailEnd/>
          </a:ln>
        </p:spPr>
        <p:txBody>
          <a:bodyPr>
            <a:spAutoFit/>
          </a:bodyPr>
          <a:lstStyle/>
          <a:p>
            <a:endParaRPr lang="en-AU" sz="4400" b="1"/>
          </a:p>
          <a:p>
            <a:r>
              <a:rPr lang="en-AU" sz="4400" b="1"/>
              <a:t>Code Breaker</a:t>
            </a:r>
          </a:p>
        </p:txBody>
      </p:sp>
      <p:sp>
        <p:nvSpPr>
          <p:cNvPr id="8" name="TextBox 7"/>
          <p:cNvSpPr txBox="1">
            <a:spLocks noChangeArrowheads="1"/>
          </p:cNvSpPr>
          <p:nvPr/>
        </p:nvSpPr>
        <p:spPr bwMode="auto">
          <a:xfrm>
            <a:off x="7405688" y="976313"/>
            <a:ext cx="4752975" cy="1138237"/>
          </a:xfrm>
          <a:prstGeom prst="rect">
            <a:avLst/>
          </a:prstGeom>
          <a:noFill/>
          <a:ln w="9525">
            <a:noFill/>
            <a:miter lim="800000"/>
            <a:headEnd/>
            <a:tailEnd/>
          </a:ln>
        </p:spPr>
        <p:txBody>
          <a:bodyPr>
            <a:spAutoFit/>
          </a:bodyPr>
          <a:lstStyle/>
          <a:p>
            <a:r>
              <a:rPr lang="en-AU" sz="4400" b="1">
                <a:solidFill>
                  <a:schemeClr val="tx2"/>
                </a:solidFill>
                <a:ea typeface="MS Gothic" pitchFamily="49" charset="-128"/>
              </a:rPr>
              <a:t>Text Participant</a:t>
            </a:r>
          </a:p>
          <a:p>
            <a:endParaRPr lang="en-AU"/>
          </a:p>
        </p:txBody>
      </p:sp>
      <p:sp>
        <p:nvSpPr>
          <p:cNvPr id="9" name="TextBox 8"/>
          <p:cNvSpPr txBox="1">
            <a:spLocks noChangeArrowheads="1"/>
          </p:cNvSpPr>
          <p:nvPr/>
        </p:nvSpPr>
        <p:spPr bwMode="auto">
          <a:xfrm>
            <a:off x="693738" y="6318250"/>
            <a:ext cx="4008437" cy="769938"/>
          </a:xfrm>
          <a:prstGeom prst="rect">
            <a:avLst/>
          </a:prstGeom>
          <a:noFill/>
          <a:ln w="9525">
            <a:noFill/>
            <a:miter lim="800000"/>
            <a:headEnd/>
            <a:tailEnd/>
          </a:ln>
        </p:spPr>
        <p:txBody>
          <a:bodyPr>
            <a:spAutoFit/>
          </a:bodyPr>
          <a:lstStyle/>
          <a:p>
            <a:r>
              <a:rPr lang="en-AU"/>
              <a:t> </a:t>
            </a:r>
            <a:r>
              <a:rPr lang="en-AU" sz="4400" b="1">
                <a:solidFill>
                  <a:schemeClr val="tx2"/>
                </a:solidFill>
                <a:ea typeface="MS Gothic" pitchFamily="49" charset="-128"/>
              </a:rPr>
              <a:t>Text User</a:t>
            </a:r>
            <a:endParaRPr lang="en-AU" sz="4400"/>
          </a:p>
        </p:txBody>
      </p:sp>
      <p:sp>
        <p:nvSpPr>
          <p:cNvPr id="10" name="TextBox 9"/>
          <p:cNvSpPr txBox="1">
            <a:spLocks noChangeArrowheads="1"/>
          </p:cNvSpPr>
          <p:nvPr/>
        </p:nvSpPr>
        <p:spPr bwMode="auto">
          <a:xfrm>
            <a:off x="8374063" y="6704013"/>
            <a:ext cx="4392612" cy="1138237"/>
          </a:xfrm>
          <a:prstGeom prst="rect">
            <a:avLst/>
          </a:prstGeom>
          <a:noFill/>
          <a:ln w="9525">
            <a:noFill/>
            <a:miter lim="800000"/>
            <a:headEnd/>
            <a:tailEnd/>
          </a:ln>
        </p:spPr>
        <p:txBody>
          <a:bodyPr>
            <a:spAutoFit/>
          </a:bodyPr>
          <a:lstStyle/>
          <a:p>
            <a:r>
              <a:rPr lang="en-AU" sz="4400" b="1">
                <a:solidFill>
                  <a:schemeClr val="tx2"/>
                </a:solidFill>
                <a:ea typeface="MS Gothic" pitchFamily="49" charset="-128"/>
              </a:rPr>
              <a:t>Text Analyst</a:t>
            </a:r>
            <a:endParaRPr lang="en-AU" b="1">
              <a:solidFill>
                <a:schemeClr val="tx2"/>
              </a:solidFill>
              <a:ea typeface="MS Gothic" pitchFamily="49" charset="-128"/>
            </a:endParaRPr>
          </a:p>
          <a:p>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496888" y="269875"/>
            <a:ext cx="6076950" cy="4918075"/>
          </a:xfrm>
          <a:prstGeom prst="rect">
            <a:avLst/>
          </a:prstGeom>
          <a:solidFill>
            <a:schemeClr val="bg1"/>
          </a:solidFill>
          <a:ln w="57150">
            <a:solidFill>
              <a:schemeClr val="tx1"/>
            </a:solidFill>
            <a:miter lim="800000"/>
            <a:headEnd/>
            <a:tailEnd/>
          </a:ln>
        </p:spPr>
        <p:txBody>
          <a:bodyPr lIns="130055" tIns="65028" rIns="130055" bIns="65028">
            <a:spAutoFit/>
          </a:bodyPr>
          <a:lstStyle/>
          <a:p>
            <a:pPr algn="ctr">
              <a:spcBef>
                <a:spcPct val="50000"/>
              </a:spcBef>
            </a:pPr>
            <a:r>
              <a:rPr lang="en-AU" sz="2800" b="1">
                <a:solidFill>
                  <a:schemeClr val="tx2"/>
                </a:solidFill>
                <a:latin typeface="Papyrus" pitchFamily="66" charset="0"/>
              </a:rPr>
              <a:t>Code Breaker</a:t>
            </a:r>
          </a:p>
          <a:p>
            <a:pPr algn="ctr">
              <a:spcBef>
                <a:spcPct val="50000"/>
              </a:spcBef>
            </a:pPr>
            <a:r>
              <a:rPr lang="en-AU" sz="2000" b="1">
                <a:solidFill>
                  <a:srgbClr val="BE0602"/>
                </a:solidFill>
              </a:rPr>
              <a:t>Decoding the codes and conventions of written, spoken and visual text</a:t>
            </a:r>
          </a:p>
          <a:p>
            <a:pPr>
              <a:spcBef>
                <a:spcPct val="50000"/>
              </a:spcBef>
            </a:pPr>
            <a:r>
              <a:rPr lang="en-AU" sz="2300" b="1" i="1">
                <a:solidFill>
                  <a:schemeClr val="tx2"/>
                </a:solidFill>
              </a:rPr>
              <a:t>Understand:</a:t>
            </a:r>
          </a:p>
          <a:p>
            <a:pPr>
              <a:spcBef>
                <a:spcPct val="50000"/>
              </a:spcBef>
              <a:buFontTx/>
              <a:buChar char="•"/>
            </a:pPr>
            <a:r>
              <a:rPr lang="en-AU" sz="2300"/>
              <a:t>The relationship between spoken sounds and written symbols</a:t>
            </a:r>
          </a:p>
          <a:p>
            <a:pPr>
              <a:spcBef>
                <a:spcPct val="50000"/>
              </a:spcBef>
              <a:buFontTx/>
              <a:buChar char="•"/>
            </a:pPr>
            <a:r>
              <a:rPr lang="en-AU" sz="2300"/>
              <a:t>The grammar of texts</a:t>
            </a:r>
          </a:p>
          <a:p>
            <a:pPr>
              <a:spcBef>
                <a:spcPct val="50000"/>
              </a:spcBef>
              <a:buFontTx/>
              <a:buChar char="•"/>
            </a:pPr>
            <a:r>
              <a:rPr lang="en-AU" sz="2300"/>
              <a:t>The structural conventions of texts</a:t>
            </a:r>
          </a:p>
          <a:p>
            <a:pPr>
              <a:spcBef>
                <a:spcPct val="50000"/>
              </a:spcBef>
              <a:buFontTx/>
              <a:buChar char="•"/>
            </a:pPr>
            <a:endParaRPr lang="en-AU">
              <a:solidFill>
                <a:schemeClr val="tx2"/>
              </a:solidFill>
            </a:endParaRPr>
          </a:p>
          <a:p>
            <a:pPr>
              <a:spcBef>
                <a:spcPct val="50000"/>
              </a:spcBef>
              <a:buFontTx/>
              <a:buChar char="•"/>
            </a:pPr>
            <a:endParaRPr lang="en-AU">
              <a:solidFill>
                <a:schemeClr val="tx2"/>
              </a:solidFill>
            </a:endParaRPr>
          </a:p>
        </p:txBody>
      </p:sp>
      <p:sp>
        <p:nvSpPr>
          <p:cNvPr id="19459" name="Text Box 3"/>
          <p:cNvSpPr txBox="1">
            <a:spLocks noChangeArrowheads="1"/>
          </p:cNvSpPr>
          <p:nvPr/>
        </p:nvSpPr>
        <p:spPr bwMode="auto">
          <a:xfrm>
            <a:off x="6573838" y="269875"/>
            <a:ext cx="6019800" cy="4840288"/>
          </a:xfrm>
          <a:prstGeom prst="rect">
            <a:avLst/>
          </a:prstGeom>
          <a:solidFill>
            <a:schemeClr val="bg1"/>
          </a:solidFill>
          <a:ln w="57150">
            <a:solidFill>
              <a:schemeClr val="tx1"/>
            </a:solidFill>
            <a:miter lim="800000"/>
            <a:headEnd/>
            <a:tailEnd/>
          </a:ln>
        </p:spPr>
        <p:txBody>
          <a:bodyPr lIns="130055" tIns="65028" rIns="130055" bIns="65028">
            <a:spAutoFit/>
          </a:bodyPr>
          <a:lstStyle/>
          <a:p>
            <a:pPr algn="ctr">
              <a:spcBef>
                <a:spcPct val="50000"/>
              </a:spcBef>
            </a:pPr>
            <a:r>
              <a:rPr lang="en-AU" sz="2800" b="1">
                <a:solidFill>
                  <a:schemeClr val="tx2"/>
                </a:solidFill>
                <a:latin typeface="Papyrus" pitchFamily="66" charset="0"/>
              </a:rPr>
              <a:t>Text Participant</a:t>
            </a:r>
          </a:p>
          <a:p>
            <a:pPr algn="ctr">
              <a:spcBef>
                <a:spcPct val="50000"/>
              </a:spcBef>
            </a:pPr>
            <a:r>
              <a:rPr lang="en-AU" sz="2000" b="1">
                <a:solidFill>
                  <a:srgbClr val="BE0602"/>
                </a:solidFill>
              </a:rPr>
              <a:t>Comprehending written, spoken and visual texts</a:t>
            </a:r>
          </a:p>
          <a:p>
            <a:pPr>
              <a:spcBef>
                <a:spcPct val="50000"/>
              </a:spcBef>
            </a:pPr>
            <a:endParaRPr lang="en-AU" sz="2300" b="1" i="1">
              <a:solidFill>
                <a:schemeClr val="tx2"/>
              </a:solidFill>
            </a:endParaRPr>
          </a:p>
          <a:p>
            <a:pPr>
              <a:spcBef>
                <a:spcPct val="50000"/>
              </a:spcBef>
            </a:pPr>
            <a:r>
              <a:rPr lang="en-AU" sz="2300" b="1" i="1">
                <a:solidFill>
                  <a:schemeClr val="tx2"/>
                </a:solidFill>
              </a:rPr>
              <a:t>Make meaning by drawing on:</a:t>
            </a:r>
          </a:p>
          <a:p>
            <a:pPr>
              <a:spcBef>
                <a:spcPct val="50000"/>
              </a:spcBef>
              <a:buFontTx/>
              <a:buChar char="•"/>
            </a:pPr>
            <a:r>
              <a:rPr lang="en-AU" sz="2300"/>
              <a:t> Own experiences and prior knowledge</a:t>
            </a:r>
          </a:p>
          <a:p>
            <a:pPr>
              <a:spcBef>
                <a:spcPct val="50000"/>
              </a:spcBef>
              <a:buFontTx/>
              <a:buChar char="•"/>
            </a:pPr>
            <a:r>
              <a:rPr lang="en-AU" sz="2300"/>
              <a:t> Knowledge of similar texts</a:t>
            </a:r>
          </a:p>
          <a:p>
            <a:pPr>
              <a:spcBef>
                <a:spcPct val="50000"/>
              </a:spcBef>
              <a:buFontTx/>
              <a:buChar char="•"/>
            </a:pPr>
            <a:endParaRPr lang="en-AU" sz="2300">
              <a:solidFill>
                <a:schemeClr val="tx2"/>
              </a:solidFill>
            </a:endParaRPr>
          </a:p>
          <a:p>
            <a:pPr>
              <a:spcBef>
                <a:spcPct val="50000"/>
              </a:spcBef>
            </a:pPr>
            <a:endParaRPr lang="en-AU">
              <a:solidFill>
                <a:schemeClr val="tx2"/>
              </a:solidFill>
            </a:endParaRPr>
          </a:p>
          <a:p>
            <a:pPr>
              <a:spcBef>
                <a:spcPct val="50000"/>
              </a:spcBef>
            </a:pPr>
            <a:endParaRPr lang="en-AU" sz="1300">
              <a:solidFill>
                <a:schemeClr val="tx2"/>
              </a:solidFill>
            </a:endParaRPr>
          </a:p>
        </p:txBody>
      </p:sp>
      <p:sp>
        <p:nvSpPr>
          <p:cNvPr id="19460" name="Text Box 5"/>
          <p:cNvSpPr txBox="1">
            <a:spLocks noChangeArrowheads="1"/>
          </p:cNvSpPr>
          <p:nvPr/>
        </p:nvSpPr>
        <p:spPr bwMode="auto">
          <a:xfrm>
            <a:off x="6573838" y="4591050"/>
            <a:ext cx="6018212" cy="4824413"/>
          </a:xfrm>
          <a:prstGeom prst="rect">
            <a:avLst/>
          </a:prstGeom>
          <a:solidFill>
            <a:schemeClr val="bg1"/>
          </a:solidFill>
          <a:ln w="57150">
            <a:solidFill>
              <a:schemeClr val="tx1"/>
            </a:solidFill>
            <a:miter lim="800000"/>
            <a:headEnd/>
            <a:tailEnd/>
          </a:ln>
        </p:spPr>
        <p:txBody>
          <a:bodyPr lIns="130055" tIns="65028" rIns="130055" bIns="65028">
            <a:spAutoFit/>
          </a:bodyPr>
          <a:lstStyle/>
          <a:p>
            <a:pPr algn="ctr">
              <a:spcBef>
                <a:spcPct val="50000"/>
              </a:spcBef>
            </a:pPr>
            <a:r>
              <a:rPr lang="en-AU" sz="2800" b="1">
                <a:solidFill>
                  <a:schemeClr val="tx2"/>
                </a:solidFill>
                <a:latin typeface="Papyrus" pitchFamily="66" charset="0"/>
              </a:rPr>
              <a:t>Text Analyst</a:t>
            </a:r>
          </a:p>
          <a:p>
            <a:pPr algn="ctr">
              <a:spcBef>
                <a:spcPct val="50000"/>
              </a:spcBef>
            </a:pPr>
            <a:r>
              <a:rPr lang="en-AU" sz="2000" b="1">
                <a:solidFill>
                  <a:srgbClr val="BE0602"/>
                </a:solidFill>
              </a:rPr>
              <a:t>Understanding how texts position readers, viewers and listeners</a:t>
            </a:r>
          </a:p>
          <a:p>
            <a:pPr>
              <a:spcBef>
                <a:spcPct val="50000"/>
              </a:spcBef>
            </a:pPr>
            <a:r>
              <a:rPr lang="en-AU" sz="2300" b="1" i="1">
                <a:solidFill>
                  <a:schemeClr val="tx2"/>
                </a:solidFill>
              </a:rPr>
              <a:t>Is aware that:</a:t>
            </a:r>
            <a:r>
              <a:rPr lang="en-AU" sz="2300" b="1" i="1"/>
              <a:t> can identify how:</a:t>
            </a:r>
          </a:p>
          <a:p>
            <a:pPr>
              <a:spcBef>
                <a:spcPct val="50000"/>
              </a:spcBef>
              <a:buFontTx/>
              <a:buChar char="•"/>
            </a:pPr>
            <a:r>
              <a:rPr lang="en-AU" sz="2300"/>
              <a:t>Texts are not ideologically natural or neutral but are crafted to represent the views/interests of writer</a:t>
            </a:r>
          </a:p>
          <a:p>
            <a:pPr>
              <a:spcBef>
                <a:spcPct val="50000"/>
              </a:spcBef>
              <a:buFontTx/>
              <a:buChar char="•"/>
            </a:pPr>
            <a:r>
              <a:rPr lang="en-AU" sz="2300"/>
              <a:t>Information, ideas and language in texts influence reader perceptions</a:t>
            </a:r>
          </a:p>
          <a:p>
            <a:pPr>
              <a:spcBef>
                <a:spcPct val="50000"/>
              </a:spcBef>
              <a:buFontTx/>
              <a:buChar char="•"/>
            </a:pPr>
            <a:r>
              <a:rPr lang="en-AU" sz="2300"/>
              <a:t>Texts empower or disempower certain groups</a:t>
            </a:r>
          </a:p>
        </p:txBody>
      </p:sp>
      <p:sp>
        <p:nvSpPr>
          <p:cNvPr id="19461" name="Text Box 5"/>
          <p:cNvSpPr txBox="1">
            <a:spLocks noChangeArrowheads="1"/>
          </p:cNvSpPr>
          <p:nvPr/>
        </p:nvSpPr>
        <p:spPr bwMode="auto">
          <a:xfrm>
            <a:off x="496888" y="4879975"/>
            <a:ext cx="6018212" cy="4564063"/>
          </a:xfrm>
          <a:prstGeom prst="rect">
            <a:avLst/>
          </a:prstGeom>
          <a:solidFill>
            <a:schemeClr val="bg1"/>
          </a:solidFill>
          <a:ln w="57150">
            <a:solidFill>
              <a:schemeClr val="tx1"/>
            </a:solidFill>
            <a:miter lim="800000"/>
            <a:headEnd/>
            <a:tailEnd/>
          </a:ln>
        </p:spPr>
        <p:txBody>
          <a:bodyPr lIns="130055" tIns="65028" rIns="130055" bIns="65028">
            <a:spAutoFit/>
          </a:bodyPr>
          <a:lstStyle/>
          <a:p>
            <a:pPr algn="ctr">
              <a:spcBef>
                <a:spcPct val="50000"/>
              </a:spcBef>
            </a:pPr>
            <a:r>
              <a:rPr lang="en-AU" sz="2800" b="1">
                <a:solidFill>
                  <a:schemeClr val="tx2"/>
                </a:solidFill>
                <a:latin typeface="Papyrus" pitchFamily="66" charset="0"/>
              </a:rPr>
              <a:t>Text User</a:t>
            </a:r>
          </a:p>
          <a:p>
            <a:pPr algn="ctr">
              <a:spcBef>
                <a:spcPct val="50000"/>
              </a:spcBef>
            </a:pPr>
            <a:r>
              <a:rPr lang="en-AU" sz="2000" b="1">
                <a:solidFill>
                  <a:srgbClr val="BE0602"/>
                </a:solidFill>
              </a:rPr>
              <a:t>Understanding the purposes of different written, spoken and visual texts for different cultural and social functions</a:t>
            </a:r>
          </a:p>
          <a:p>
            <a:pPr>
              <a:spcBef>
                <a:spcPct val="50000"/>
              </a:spcBef>
            </a:pPr>
            <a:r>
              <a:rPr lang="en-AU" sz="2000" b="1" i="1">
                <a:solidFill>
                  <a:schemeClr val="tx2"/>
                </a:solidFill>
              </a:rPr>
              <a:t>Know that:</a:t>
            </a:r>
          </a:p>
          <a:p>
            <a:pPr>
              <a:spcBef>
                <a:spcPct val="50000"/>
              </a:spcBef>
              <a:buFontTx/>
              <a:buChar char="•"/>
            </a:pPr>
            <a:r>
              <a:rPr lang="en-AU" sz="2000"/>
              <a:t>Different texts have different purposes</a:t>
            </a:r>
          </a:p>
          <a:p>
            <a:pPr>
              <a:spcBef>
                <a:spcPct val="50000"/>
              </a:spcBef>
              <a:buFontTx/>
              <a:buChar char="•"/>
            </a:pPr>
            <a:r>
              <a:rPr lang="en-AU" sz="2000"/>
              <a:t>These purposes shape the way texts are structured and formed</a:t>
            </a:r>
          </a:p>
          <a:p>
            <a:pPr>
              <a:spcBef>
                <a:spcPct val="50000"/>
              </a:spcBef>
              <a:buFontTx/>
              <a:buChar char="•"/>
            </a:pPr>
            <a:r>
              <a:rPr lang="en-AU" sz="2000"/>
              <a:t>Apply this knowledge in using (eg comprehending, creating, transforming) text</a:t>
            </a:r>
          </a:p>
          <a:p>
            <a:pPr>
              <a:spcBef>
                <a:spcPct val="50000"/>
              </a:spcBef>
              <a:buFontTx/>
              <a:buChar char="•"/>
            </a:pPr>
            <a:endParaRPr lang="en-AU" sz="2000">
              <a:solidFill>
                <a:schemeClr val="tx2"/>
              </a:solidFill>
            </a:endParaRPr>
          </a:p>
        </p:txBody>
      </p:sp>
      <p:sp>
        <p:nvSpPr>
          <p:cNvPr id="19462" name="Oval 6"/>
          <p:cNvSpPr>
            <a:spLocks noChangeArrowheads="1"/>
          </p:cNvSpPr>
          <p:nvPr/>
        </p:nvSpPr>
        <p:spPr bwMode="auto">
          <a:xfrm>
            <a:off x="5681663" y="3727450"/>
            <a:ext cx="1841500" cy="1639888"/>
          </a:xfrm>
          <a:prstGeom prst="ellipse">
            <a:avLst/>
          </a:prstGeom>
          <a:solidFill>
            <a:srgbClr val="CC66FF"/>
          </a:solidFill>
          <a:ln w="57150">
            <a:solidFill>
              <a:schemeClr val="tx2"/>
            </a:solidFill>
            <a:round/>
            <a:headEnd/>
            <a:tailEnd/>
          </a:ln>
        </p:spPr>
        <p:txBody>
          <a:bodyPr wrap="none" lIns="130055" tIns="65028" rIns="130055" bIns="65028" anchor="ctr"/>
          <a:lstStyle/>
          <a:p>
            <a:pPr algn="ctr"/>
            <a:r>
              <a:rPr lang="en-AU" sz="2800" b="1">
                <a:solidFill>
                  <a:schemeClr val="tx2"/>
                </a:solidFill>
                <a:latin typeface="Papyrus" pitchFamily="66" charset="0"/>
              </a:rPr>
              <a:t>Four </a:t>
            </a:r>
          </a:p>
          <a:p>
            <a:pPr algn="ctr"/>
            <a:r>
              <a:rPr lang="en-AU" sz="2800" b="1">
                <a:solidFill>
                  <a:schemeClr val="tx2"/>
                </a:solidFill>
                <a:latin typeface="Papyrus" pitchFamily="66" charset="0"/>
              </a:rPr>
              <a:t>Resources </a:t>
            </a:r>
          </a:p>
          <a:p>
            <a:pPr algn="ctr"/>
            <a:r>
              <a:rPr lang="en-AU" sz="2800" b="1">
                <a:solidFill>
                  <a:schemeClr val="tx2"/>
                </a:solidFill>
                <a:latin typeface="Papyrus" pitchFamily="66" charset="0"/>
              </a:rPr>
              <a:t>Model</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vintage_shopkeeper_with_little_girl_postcard-p239164462009270865trdg_400.jpg"/>
          <p:cNvPicPr>
            <a:picLocks noChangeAspect="1"/>
          </p:cNvPicPr>
          <p:nvPr/>
        </p:nvPicPr>
        <p:blipFill>
          <a:blip r:embed="rId3"/>
          <a:srcRect/>
          <a:stretch>
            <a:fillRect/>
          </a:stretch>
        </p:blipFill>
        <p:spPr bwMode="auto">
          <a:xfrm>
            <a:off x="884238" y="125413"/>
            <a:ext cx="11593512" cy="9631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ChangeArrowheads="1"/>
          </p:cNvSpPr>
          <p:nvPr/>
        </p:nvSpPr>
        <p:spPr bwMode="auto">
          <a:xfrm>
            <a:off x="1357313" y="1806575"/>
            <a:ext cx="10431462" cy="6002338"/>
          </a:xfrm>
          <a:prstGeom prst="rect">
            <a:avLst/>
          </a:prstGeom>
          <a:noFill/>
          <a:ln w="9525">
            <a:noFill/>
            <a:miter lim="800000"/>
            <a:headEnd/>
            <a:tailEnd/>
          </a:ln>
        </p:spPr>
        <p:txBody>
          <a:bodyPr>
            <a:spAutoFit/>
          </a:bodyPr>
          <a:lstStyle/>
          <a:p>
            <a:r>
              <a:rPr lang="en-AU" sz="3200"/>
              <a:t>Factors that have an impact on socio-cultural context in texts include the </a:t>
            </a:r>
          </a:p>
          <a:p>
            <a:endParaRPr lang="en-AU" sz="3200"/>
          </a:p>
          <a:p>
            <a:pPr>
              <a:buFont typeface="Arial" pitchFamily="34" charset="0"/>
              <a:buChar char="•"/>
            </a:pPr>
            <a:r>
              <a:rPr lang="en-AU" sz="3200"/>
              <a:t>  Values, attitudes, beliefs and assumptions  of the writer and the audience</a:t>
            </a:r>
          </a:p>
          <a:p>
            <a:pPr>
              <a:buFont typeface="Arial" pitchFamily="34" charset="0"/>
              <a:buChar char="•"/>
            </a:pPr>
            <a:r>
              <a:rPr lang="en-AU" sz="3200"/>
              <a:t>  Gender, ethnicity and status of writers</a:t>
            </a:r>
          </a:p>
          <a:p>
            <a:endParaRPr lang="en-AU"/>
          </a:p>
          <a:p>
            <a:endParaRPr lang="en-AU"/>
          </a:p>
          <a:p>
            <a:r>
              <a:rPr lang="en-AU" sz="4000" b="1">
                <a:solidFill>
                  <a:srgbClr val="000000"/>
                </a:solidFill>
              </a:rPr>
              <a:t>It is this aspect of context that teachers focus on when they talk about critical literacy.</a:t>
            </a:r>
            <a:endParaRPr lang="en-AU" sz="4000" b="1"/>
          </a:p>
          <a:p>
            <a:endParaRPr lang="en-AU"/>
          </a:p>
        </p:txBody>
      </p:sp>
      <p:sp>
        <p:nvSpPr>
          <p:cNvPr id="21507" name="Rectangle 2"/>
          <p:cNvSpPr>
            <a:spLocks noChangeArrowheads="1"/>
          </p:cNvSpPr>
          <p:nvPr/>
        </p:nvSpPr>
        <p:spPr bwMode="auto">
          <a:xfrm>
            <a:off x="1357313" y="735013"/>
            <a:ext cx="10145712" cy="769937"/>
          </a:xfrm>
          <a:prstGeom prst="rect">
            <a:avLst/>
          </a:prstGeom>
          <a:noFill/>
          <a:ln w="9525">
            <a:noFill/>
            <a:miter lim="800000"/>
            <a:headEnd/>
            <a:tailEnd/>
          </a:ln>
        </p:spPr>
        <p:txBody>
          <a:bodyPr>
            <a:spAutoFit/>
          </a:bodyPr>
          <a:lstStyle/>
          <a:p>
            <a:r>
              <a:rPr lang="en-AU" sz="4400" b="1">
                <a:solidFill>
                  <a:srgbClr val="CC66FF"/>
                </a:solidFill>
              </a:rPr>
              <a:t>Socio-cultural Context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txBox="1">
            <a:spLocks/>
          </p:cNvSpPr>
          <p:nvPr/>
        </p:nvSpPr>
        <p:spPr bwMode="auto">
          <a:xfrm>
            <a:off x="1166813" y="458788"/>
            <a:ext cx="11053762" cy="5348287"/>
          </a:xfrm>
          <a:prstGeom prst="rect">
            <a:avLst/>
          </a:prstGeom>
          <a:solidFill>
            <a:srgbClr val="CC66FF"/>
          </a:solidFill>
          <a:ln w="9525">
            <a:noFill/>
            <a:miter lim="800000"/>
            <a:headEnd/>
            <a:tailEnd/>
          </a:ln>
        </p:spPr>
        <p:txBody>
          <a:bodyPr lIns="130055" tIns="65028" rIns="130055" bIns="65028"/>
          <a:lstStyle/>
          <a:p>
            <a:pPr defTabSz="1300163" eaLnBrk="0" hangingPunct="0"/>
            <a:r>
              <a:rPr lang="en-AU" sz="6600" b="1">
                <a:solidFill>
                  <a:schemeClr val="bg1"/>
                </a:solidFill>
              </a:rPr>
              <a:t>WRITING:</a:t>
            </a:r>
          </a:p>
          <a:p>
            <a:pPr defTabSz="1300163" eaLnBrk="0" hangingPunct="0"/>
            <a:r>
              <a:rPr lang="en-AU" sz="6600" b="1">
                <a:solidFill>
                  <a:schemeClr val="bg1"/>
                </a:solidFill>
              </a:rPr>
              <a:t>CONTEXTUAL</a:t>
            </a:r>
          </a:p>
          <a:p>
            <a:pPr defTabSz="1300163" eaLnBrk="0" hangingPunct="0"/>
            <a:r>
              <a:rPr lang="en-AU" sz="6600" b="1">
                <a:solidFill>
                  <a:schemeClr val="bg1"/>
                </a:solidFill>
              </a:rPr>
              <a:t>UNDERSTANDING </a:t>
            </a:r>
            <a:br>
              <a:rPr lang="en-AU" sz="6600" b="1">
                <a:solidFill>
                  <a:schemeClr val="bg1"/>
                </a:solidFill>
              </a:rPr>
            </a:br>
            <a:r>
              <a:rPr lang="en-AU" sz="6600" b="1">
                <a:solidFill>
                  <a:schemeClr val="bg1"/>
                </a:solidFill>
              </a:rPr>
              <a:t>P-12</a:t>
            </a:r>
            <a:br>
              <a:rPr lang="en-AU" sz="6600" b="1">
                <a:solidFill>
                  <a:schemeClr val="bg1"/>
                </a:solidFill>
              </a:rPr>
            </a:br>
            <a:r>
              <a:rPr lang="en-AU" sz="2200" b="1">
                <a:solidFill>
                  <a:schemeClr val="bg1"/>
                </a:solidFill>
              </a:rPr>
              <a:t>Loddon Mallee Region</a:t>
            </a:r>
            <a:endParaRPr lang="en-US" sz="6600" b="1">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ChangeArrowheads="1"/>
          </p:cNvSpPr>
          <p:nvPr/>
        </p:nvSpPr>
        <p:spPr bwMode="auto">
          <a:xfrm>
            <a:off x="381000" y="3535363"/>
            <a:ext cx="11304588" cy="584200"/>
          </a:xfrm>
          <a:prstGeom prst="rect">
            <a:avLst/>
          </a:prstGeom>
          <a:noFill/>
          <a:ln w="9525">
            <a:noFill/>
            <a:miter lim="800000"/>
            <a:headEnd/>
            <a:tailEnd/>
          </a:ln>
        </p:spPr>
        <p:txBody>
          <a:bodyPr anchor="ctr">
            <a:spAutoFit/>
          </a:bodyPr>
          <a:lstStyle/>
          <a:p>
            <a:pPr eaLnBrk="0" hangingPunct="0">
              <a:tabLst>
                <a:tab pos="914400" algn="l"/>
              </a:tabLst>
            </a:pPr>
            <a:r>
              <a:rPr lang="en-AU" sz="1200"/>
              <a:t>“</a:t>
            </a:r>
            <a:r>
              <a:rPr lang="en-AU" sz="3200"/>
              <a:t>.</a:t>
            </a:r>
          </a:p>
        </p:txBody>
      </p:sp>
      <p:sp>
        <p:nvSpPr>
          <p:cNvPr id="22531" name="TextBox 2"/>
          <p:cNvSpPr txBox="1">
            <a:spLocks noChangeArrowheads="1"/>
          </p:cNvSpPr>
          <p:nvPr/>
        </p:nvSpPr>
        <p:spPr bwMode="auto">
          <a:xfrm>
            <a:off x="1244600" y="1925638"/>
            <a:ext cx="10801350" cy="7110412"/>
          </a:xfrm>
          <a:prstGeom prst="rect">
            <a:avLst/>
          </a:prstGeom>
          <a:noFill/>
          <a:ln w="9525">
            <a:noFill/>
            <a:miter lim="800000"/>
            <a:headEnd/>
            <a:tailEnd/>
          </a:ln>
        </p:spPr>
        <p:txBody>
          <a:bodyPr>
            <a:spAutoFit/>
          </a:bodyPr>
          <a:lstStyle/>
          <a:p>
            <a:pPr>
              <a:lnSpc>
                <a:spcPct val="200000"/>
              </a:lnSpc>
            </a:pPr>
            <a:r>
              <a:rPr lang="en-AU" sz="6600" b="1"/>
              <a:t>CRITICAL LITERACY IMPLIES QUESTIONS  ARE ASKED OF THE TEXT</a:t>
            </a:r>
          </a:p>
          <a:p>
            <a:endParaRPr lang="en-AU" sz="60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2"/>
          <p:cNvSpPr txBox="1">
            <a:spLocks noChangeArrowheads="1"/>
          </p:cNvSpPr>
          <p:nvPr/>
        </p:nvSpPr>
        <p:spPr bwMode="auto">
          <a:xfrm>
            <a:off x="1389063" y="2214563"/>
            <a:ext cx="9577387" cy="5446712"/>
          </a:xfrm>
          <a:prstGeom prst="rect">
            <a:avLst/>
          </a:prstGeom>
          <a:noFill/>
          <a:ln w="9525">
            <a:noFill/>
            <a:miter lim="800000"/>
            <a:headEnd/>
            <a:tailEnd/>
          </a:ln>
        </p:spPr>
        <p:txBody>
          <a:bodyPr>
            <a:spAutoFit/>
          </a:bodyPr>
          <a:lstStyle/>
          <a:p>
            <a:pPr>
              <a:lnSpc>
                <a:spcPct val="150000"/>
              </a:lnSpc>
            </a:pPr>
            <a:r>
              <a:rPr lang="en-AU" sz="7200"/>
              <a:t>The word </a:t>
            </a:r>
            <a:r>
              <a:rPr lang="en-AU" sz="7200" b="1"/>
              <a:t>critical </a:t>
            </a:r>
            <a:r>
              <a:rPr lang="en-AU" sz="7200"/>
              <a:t>in this sense is a call to</a:t>
            </a:r>
            <a:r>
              <a:rPr lang="en-AU" sz="7200" b="1"/>
              <a:t> action.</a:t>
            </a:r>
            <a:endParaRPr lang="en-AU" sz="7200"/>
          </a:p>
          <a:p>
            <a:endParaRPr lang="en-AU"/>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026"/>
          <p:cNvSpPr>
            <a:spLocks noGrp="1" noChangeArrowheads="1"/>
          </p:cNvSpPr>
          <p:nvPr>
            <p:ph type="title"/>
          </p:nvPr>
        </p:nvSpPr>
        <p:spPr>
          <a:xfrm>
            <a:off x="1138238" y="990600"/>
            <a:ext cx="11053762" cy="1219200"/>
          </a:xfrm>
        </p:spPr>
        <p:txBody>
          <a:bodyPr/>
          <a:lstStyle/>
          <a:p>
            <a:r>
              <a:rPr lang="en-AU" sz="5400" smtClean="0">
                <a:ln>
                  <a:noFill/>
                </a:ln>
              </a:rPr>
              <a:t>When writing, students need to make choices about:</a:t>
            </a:r>
          </a:p>
        </p:txBody>
      </p:sp>
      <p:sp>
        <p:nvSpPr>
          <p:cNvPr id="24579" name="Rectangle 1027"/>
          <p:cNvSpPr>
            <a:spLocks noGrp="1" noChangeArrowheads="1"/>
          </p:cNvSpPr>
          <p:nvPr>
            <p:ph type="body" idx="1"/>
          </p:nvPr>
        </p:nvSpPr>
        <p:spPr>
          <a:xfrm>
            <a:off x="1138238" y="3021013"/>
            <a:ext cx="11053762" cy="4522787"/>
          </a:xfrm>
        </p:spPr>
        <p:txBody>
          <a:bodyPr/>
          <a:lstStyle/>
          <a:p>
            <a:r>
              <a:rPr lang="en-US" sz="5400" smtClean="0">
                <a:solidFill>
                  <a:schemeClr val="tx1"/>
                </a:solidFill>
                <a:cs typeface="Times New Roman" pitchFamily="18" charset="0"/>
              </a:rPr>
              <a:t>the purpose and audience</a:t>
            </a:r>
          </a:p>
          <a:p>
            <a:r>
              <a:rPr lang="en-AU" sz="5400" smtClean="0">
                <a:solidFill>
                  <a:schemeClr val="tx1"/>
                </a:solidFill>
                <a:cs typeface="Times New Roman" pitchFamily="18" charset="0"/>
              </a:rPr>
              <a:t>the form and organisation</a:t>
            </a:r>
          </a:p>
          <a:p>
            <a:pPr>
              <a:buFontTx/>
              <a:buNone/>
            </a:pPr>
            <a:r>
              <a:rPr lang="en-US" sz="5400" smtClean="0">
                <a:solidFill>
                  <a:schemeClr val="tx1"/>
                </a:solidFill>
                <a:cs typeface="Times New Roman" pitchFamily="18" charset="0"/>
              </a:rPr>
              <a:t>•  the content</a:t>
            </a:r>
          </a:p>
          <a:p>
            <a:r>
              <a:rPr lang="en-US" sz="5400" smtClean="0">
                <a:solidFill>
                  <a:schemeClr val="tx1"/>
                </a:solidFill>
                <a:cs typeface="Times New Roman" pitchFamily="18" charset="0"/>
              </a:rPr>
              <a:t>Physical situation</a:t>
            </a:r>
          </a:p>
          <a:p>
            <a:r>
              <a:rPr lang="en-US" sz="5400" smtClean="0">
                <a:solidFill>
                  <a:schemeClr val="tx1"/>
                </a:solidFill>
                <a:cs typeface="Times New Roman" pitchFamily="18" charset="0"/>
              </a:rPr>
              <a:t>Beliefs values and assumptions</a:t>
            </a:r>
          </a:p>
          <a:p>
            <a:endParaRPr lang="en-US" sz="1800" smtClean="0">
              <a:solidFill>
                <a:schemeClr val="tx1"/>
              </a:solidFill>
              <a:cs typeface="Times New Roman" pitchFamily="18" charset="0"/>
            </a:endParaRPr>
          </a:p>
          <a:p>
            <a:pPr marL="487363" lvl="1" indent="-487363"/>
            <a:endParaRPr lang="en-AU" sz="1800" smtClean="0"/>
          </a:p>
          <a:p>
            <a:pPr marL="487363" lvl="1" indent="-487363">
              <a:buFontTx/>
              <a:buNone/>
            </a:pPr>
            <a:endParaRPr lang="en-AU" sz="1800" smtClean="0"/>
          </a:p>
          <a:p>
            <a:pPr marL="487363" lvl="1" indent="-487363">
              <a:buFontTx/>
              <a:buNone/>
            </a:pPr>
            <a:endParaRPr lang="en-AU" sz="3600" smtClean="0"/>
          </a:p>
          <a:p>
            <a:pPr>
              <a:buFontTx/>
              <a:buNone/>
            </a:pPr>
            <a:endParaRPr lang="en-US" sz="3600" smtClean="0">
              <a:solidFill>
                <a:schemeClr val="tx1"/>
              </a:solidFill>
              <a:cs typeface="Times New Roman" pitchFamily="18" charset="0"/>
            </a:endParaRPr>
          </a:p>
          <a:p>
            <a:pPr>
              <a:buFontTx/>
              <a:buNone/>
            </a:pPr>
            <a:endParaRPr lang="en-AU" sz="3600" smtClean="0">
              <a:solidFill>
                <a:schemeClr val="tx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203131" y="406467"/>
          <a:ext cx="12800082" cy="935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5603" name="TextBox 3"/>
          <p:cNvSpPr txBox="1">
            <a:spLocks noChangeArrowheads="1"/>
          </p:cNvSpPr>
          <p:nvPr/>
        </p:nvSpPr>
        <p:spPr bwMode="auto">
          <a:xfrm>
            <a:off x="3000375" y="3663950"/>
            <a:ext cx="7315200" cy="2965450"/>
          </a:xfrm>
          <a:prstGeom prst="rect">
            <a:avLst/>
          </a:prstGeom>
          <a:noFill/>
          <a:ln w="9525">
            <a:noFill/>
            <a:miter lim="800000"/>
            <a:headEnd/>
            <a:tailEnd/>
          </a:ln>
        </p:spPr>
        <p:txBody>
          <a:bodyPr lIns="130055" tIns="65028" rIns="130055" bIns="65028">
            <a:spAutoFit/>
          </a:bodyPr>
          <a:lstStyle/>
          <a:p>
            <a:pPr algn="ctr"/>
            <a:endParaRPr lang="en-AU">
              <a:latin typeface="Calibri" pitchFamily="34" charset="0"/>
            </a:endParaRPr>
          </a:p>
          <a:p>
            <a:pPr algn="ctr"/>
            <a:r>
              <a:rPr lang="en-AU" sz="4600" b="1">
                <a:latin typeface="Calibri" pitchFamily="34" charset="0"/>
              </a:rPr>
              <a:t>Questions about Purpose and Audience</a:t>
            </a:r>
          </a:p>
          <a:p>
            <a:pPr algn="ctr"/>
            <a:endParaRPr lang="en-AU" sz="4600" b="1">
              <a:latin typeface="Calibri" pitchFamily="34" charset="0"/>
            </a:endParaRPr>
          </a:p>
          <a:p>
            <a:pPr algn="ctr"/>
            <a:endParaRPr lang="en-AU">
              <a:latin typeface="Calibri" pitchFamily="34" charset="0"/>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graphicEl>
                                              <a:dgm id="{76841FFE-0BE8-4403-B92C-31F355541A80}"/>
                                            </p:graphicEl>
                                          </p:spTgt>
                                        </p:tgtEl>
                                        <p:attrNameLst>
                                          <p:attrName>style.visibility</p:attrName>
                                        </p:attrNameLst>
                                      </p:cBhvr>
                                      <p:to>
                                        <p:strVal val="visible"/>
                                      </p:to>
                                    </p:set>
                                    <p:anim calcmode="lin" valueType="num">
                                      <p:cBhvr additive="base">
                                        <p:cTn id="7" dur="500" fill="hold"/>
                                        <p:tgtEl>
                                          <p:spTgt spid="2">
                                            <p:graphicEl>
                                              <a:dgm id="{76841FFE-0BE8-4403-B92C-31F355541A80}"/>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graphicEl>
                                              <a:dgm id="{76841FFE-0BE8-4403-B92C-31F355541A80}"/>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graphicEl>
                                              <a:dgm id="{5996E1D1-6725-4A1E-90F6-AAD33AAB4A47}"/>
                                            </p:graphicEl>
                                          </p:spTgt>
                                        </p:tgtEl>
                                        <p:attrNameLst>
                                          <p:attrName>style.visibility</p:attrName>
                                        </p:attrNameLst>
                                      </p:cBhvr>
                                      <p:to>
                                        <p:strVal val="visible"/>
                                      </p:to>
                                    </p:set>
                                    <p:anim calcmode="lin" valueType="num">
                                      <p:cBhvr additive="base">
                                        <p:cTn id="13" dur="500" fill="hold"/>
                                        <p:tgtEl>
                                          <p:spTgt spid="2">
                                            <p:graphicEl>
                                              <a:dgm id="{5996E1D1-6725-4A1E-90F6-AAD33AAB4A47}"/>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graphicEl>
                                              <a:dgm id="{5996E1D1-6725-4A1E-90F6-AAD33AAB4A47}"/>
                                            </p:graphic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graphicEl>
                                              <a:dgm id="{7F90BDD1-E4BE-4A81-9682-0437DB9ADCA2}"/>
                                            </p:graphicEl>
                                          </p:spTgt>
                                        </p:tgtEl>
                                        <p:attrNameLst>
                                          <p:attrName>style.visibility</p:attrName>
                                        </p:attrNameLst>
                                      </p:cBhvr>
                                      <p:to>
                                        <p:strVal val="visible"/>
                                      </p:to>
                                    </p:set>
                                    <p:anim calcmode="lin" valueType="num">
                                      <p:cBhvr additive="base">
                                        <p:cTn id="17" dur="500" fill="hold"/>
                                        <p:tgtEl>
                                          <p:spTgt spid="2">
                                            <p:graphicEl>
                                              <a:dgm id="{7F90BDD1-E4BE-4A81-9682-0437DB9ADCA2}"/>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graphicEl>
                                              <a:dgm id="{7F90BDD1-E4BE-4A81-9682-0437DB9ADCA2}"/>
                                            </p:graphic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graphicEl>
                                              <a:dgm id="{48FAADDE-45FE-4137-AA87-05FC5CEA9A26}"/>
                                            </p:graphicEl>
                                          </p:spTgt>
                                        </p:tgtEl>
                                        <p:attrNameLst>
                                          <p:attrName>style.visibility</p:attrName>
                                        </p:attrNameLst>
                                      </p:cBhvr>
                                      <p:to>
                                        <p:strVal val="visible"/>
                                      </p:to>
                                    </p:set>
                                    <p:anim calcmode="lin" valueType="num">
                                      <p:cBhvr additive="base">
                                        <p:cTn id="23" dur="500" fill="hold"/>
                                        <p:tgtEl>
                                          <p:spTgt spid="2">
                                            <p:graphicEl>
                                              <a:dgm id="{48FAADDE-45FE-4137-AA87-05FC5CEA9A26}"/>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graphicEl>
                                              <a:dgm id="{48FAADDE-45FE-4137-AA87-05FC5CEA9A26}"/>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graphicEl>
                                              <a:dgm id="{CB62F40D-87AB-42B9-BF7D-1359ABC0D3B2}"/>
                                            </p:graphicEl>
                                          </p:spTgt>
                                        </p:tgtEl>
                                        <p:attrNameLst>
                                          <p:attrName>style.visibility</p:attrName>
                                        </p:attrNameLst>
                                      </p:cBhvr>
                                      <p:to>
                                        <p:strVal val="visible"/>
                                      </p:to>
                                    </p:set>
                                    <p:anim calcmode="lin" valueType="num">
                                      <p:cBhvr additive="base">
                                        <p:cTn id="27" dur="500" fill="hold"/>
                                        <p:tgtEl>
                                          <p:spTgt spid="2">
                                            <p:graphicEl>
                                              <a:dgm id="{CB62F40D-87AB-42B9-BF7D-1359ABC0D3B2}"/>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graphicEl>
                                              <a:dgm id="{CB62F40D-87AB-42B9-BF7D-1359ABC0D3B2}"/>
                                            </p:graphic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
                                            <p:graphicEl>
                                              <a:dgm id="{41F8D0B8-1638-4DA0-9C03-43B1CBA1F97E}"/>
                                            </p:graphicEl>
                                          </p:spTgt>
                                        </p:tgtEl>
                                        <p:attrNameLst>
                                          <p:attrName>style.visibility</p:attrName>
                                        </p:attrNameLst>
                                      </p:cBhvr>
                                      <p:to>
                                        <p:strVal val="visible"/>
                                      </p:to>
                                    </p:set>
                                    <p:anim calcmode="lin" valueType="num">
                                      <p:cBhvr additive="base">
                                        <p:cTn id="33" dur="500" fill="hold"/>
                                        <p:tgtEl>
                                          <p:spTgt spid="2">
                                            <p:graphicEl>
                                              <a:dgm id="{41F8D0B8-1638-4DA0-9C03-43B1CBA1F97E}"/>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graphicEl>
                                              <a:dgm id="{41F8D0B8-1638-4DA0-9C03-43B1CBA1F97E}"/>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
                                            <p:graphicEl>
                                              <a:dgm id="{910A2889-F9E1-4CDD-8E6D-8011EBAD61E3}"/>
                                            </p:graphicEl>
                                          </p:spTgt>
                                        </p:tgtEl>
                                        <p:attrNameLst>
                                          <p:attrName>style.visibility</p:attrName>
                                        </p:attrNameLst>
                                      </p:cBhvr>
                                      <p:to>
                                        <p:strVal val="visible"/>
                                      </p:to>
                                    </p:set>
                                    <p:anim calcmode="lin" valueType="num">
                                      <p:cBhvr additive="base">
                                        <p:cTn id="37" dur="500" fill="hold"/>
                                        <p:tgtEl>
                                          <p:spTgt spid="2">
                                            <p:graphicEl>
                                              <a:dgm id="{910A2889-F9E1-4CDD-8E6D-8011EBAD61E3}"/>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graphicEl>
                                              <a:dgm id="{910A2889-F9E1-4CDD-8E6D-8011EBAD61E3}"/>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graphicEl>
                                              <a:dgm id="{CF005C7E-C31C-44F0-9855-3B3C26201462}"/>
                                            </p:graphicEl>
                                          </p:spTgt>
                                        </p:tgtEl>
                                        <p:attrNameLst>
                                          <p:attrName>style.visibility</p:attrName>
                                        </p:attrNameLst>
                                      </p:cBhvr>
                                      <p:to>
                                        <p:strVal val="visible"/>
                                      </p:to>
                                    </p:set>
                                    <p:anim calcmode="lin" valueType="num">
                                      <p:cBhvr additive="base">
                                        <p:cTn id="43" dur="500" fill="hold"/>
                                        <p:tgtEl>
                                          <p:spTgt spid="2">
                                            <p:graphicEl>
                                              <a:dgm id="{CF005C7E-C31C-44F0-9855-3B3C26201462}"/>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graphicEl>
                                              <a:dgm id="{CF005C7E-C31C-44F0-9855-3B3C26201462}"/>
                                            </p:graphic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
                                            <p:graphicEl>
                                              <a:dgm id="{8DEF173E-62B8-4A98-99B7-068BBD0E401F}"/>
                                            </p:graphicEl>
                                          </p:spTgt>
                                        </p:tgtEl>
                                        <p:attrNameLst>
                                          <p:attrName>style.visibility</p:attrName>
                                        </p:attrNameLst>
                                      </p:cBhvr>
                                      <p:to>
                                        <p:strVal val="visible"/>
                                      </p:to>
                                    </p:set>
                                    <p:anim calcmode="lin" valueType="num">
                                      <p:cBhvr additive="base">
                                        <p:cTn id="47" dur="500" fill="hold"/>
                                        <p:tgtEl>
                                          <p:spTgt spid="2">
                                            <p:graphicEl>
                                              <a:dgm id="{8DEF173E-62B8-4A98-99B7-068BBD0E401F}"/>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graphicEl>
                                              <a:dgm id="{8DEF173E-62B8-4A98-99B7-068BBD0E401F}"/>
                                            </p:graphic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
                                            <p:graphicEl>
                                              <a:dgm id="{B1B72126-9059-4AD9-8BD7-5CD9572C81F6}"/>
                                            </p:graphicEl>
                                          </p:spTgt>
                                        </p:tgtEl>
                                        <p:attrNameLst>
                                          <p:attrName>style.visibility</p:attrName>
                                        </p:attrNameLst>
                                      </p:cBhvr>
                                      <p:to>
                                        <p:strVal val="visible"/>
                                      </p:to>
                                    </p:set>
                                    <p:anim calcmode="lin" valueType="num">
                                      <p:cBhvr additive="base">
                                        <p:cTn id="53" dur="500" fill="hold"/>
                                        <p:tgtEl>
                                          <p:spTgt spid="2">
                                            <p:graphicEl>
                                              <a:dgm id="{B1B72126-9059-4AD9-8BD7-5CD9572C81F6}"/>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2">
                                            <p:graphicEl>
                                              <a:dgm id="{B1B72126-9059-4AD9-8BD7-5CD9572C81F6}"/>
                                            </p:graphic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
                                            <p:graphicEl>
                                              <a:dgm id="{A3CAAA74-E0E0-4D47-BB88-D38FAE93E55B}"/>
                                            </p:graphicEl>
                                          </p:spTgt>
                                        </p:tgtEl>
                                        <p:attrNameLst>
                                          <p:attrName>style.visibility</p:attrName>
                                        </p:attrNameLst>
                                      </p:cBhvr>
                                      <p:to>
                                        <p:strVal val="visible"/>
                                      </p:to>
                                    </p:set>
                                    <p:anim calcmode="lin" valueType="num">
                                      <p:cBhvr additive="base">
                                        <p:cTn id="57" dur="500" fill="hold"/>
                                        <p:tgtEl>
                                          <p:spTgt spid="2">
                                            <p:graphicEl>
                                              <a:dgm id="{A3CAAA74-E0E0-4D47-BB88-D38FAE93E55B}"/>
                                            </p:graphicEl>
                                          </p:spTgt>
                                        </p:tgtEl>
                                        <p:attrNameLst>
                                          <p:attrName>ppt_x</p:attrName>
                                        </p:attrNameLst>
                                      </p:cBhvr>
                                      <p:tavLst>
                                        <p:tav tm="0">
                                          <p:val>
                                            <p:strVal val="#ppt_x"/>
                                          </p:val>
                                        </p:tav>
                                        <p:tav tm="100000">
                                          <p:val>
                                            <p:strVal val="#ppt_x"/>
                                          </p:val>
                                        </p:tav>
                                      </p:tavLst>
                                    </p:anim>
                                    <p:anim calcmode="lin" valueType="num">
                                      <p:cBhvr additive="base">
                                        <p:cTn id="58" dur="500" fill="hold"/>
                                        <p:tgtEl>
                                          <p:spTgt spid="2">
                                            <p:graphicEl>
                                              <a:dgm id="{A3CAAA74-E0E0-4D47-BB88-D38FAE93E55B}"/>
                                            </p:graphic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
                                            <p:graphicEl>
                                              <a:dgm id="{3C162A48-23C2-49E6-B2BE-E0602BECB022}"/>
                                            </p:graphicEl>
                                          </p:spTgt>
                                        </p:tgtEl>
                                        <p:attrNameLst>
                                          <p:attrName>style.visibility</p:attrName>
                                        </p:attrNameLst>
                                      </p:cBhvr>
                                      <p:to>
                                        <p:strVal val="visible"/>
                                      </p:to>
                                    </p:set>
                                    <p:anim calcmode="lin" valueType="num">
                                      <p:cBhvr additive="base">
                                        <p:cTn id="61" dur="500" fill="hold"/>
                                        <p:tgtEl>
                                          <p:spTgt spid="2">
                                            <p:graphicEl>
                                              <a:dgm id="{3C162A48-23C2-49E6-B2BE-E0602BECB022}"/>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graphicEl>
                                              <a:dgm id="{3C162A48-23C2-49E6-B2BE-E0602BECB022}"/>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0" y="0"/>
          <a:ext cx="13003213" cy="97567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627" name="TextBox 4"/>
          <p:cNvSpPr txBox="1">
            <a:spLocks noChangeArrowheads="1"/>
          </p:cNvSpPr>
          <p:nvPr/>
        </p:nvSpPr>
        <p:spPr bwMode="auto">
          <a:xfrm>
            <a:off x="2641600" y="4306888"/>
            <a:ext cx="7720013" cy="2101850"/>
          </a:xfrm>
          <a:prstGeom prst="rect">
            <a:avLst/>
          </a:prstGeom>
          <a:noFill/>
          <a:ln w="9525">
            <a:noFill/>
            <a:miter lim="800000"/>
            <a:headEnd/>
            <a:tailEnd/>
          </a:ln>
        </p:spPr>
        <p:txBody>
          <a:bodyPr lIns="130055" tIns="65028" rIns="130055" bIns="65028">
            <a:spAutoFit/>
          </a:bodyPr>
          <a:lstStyle/>
          <a:p>
            <a:pPr algn="ctr"/>
            <a:r>
              <a:rPr lang="en-AU" sz="4000" b="1">
                <a:latin typeface="Calibri" pitchFamily="34" charset="0"/>
              </a:rPr>
              <a:t>Questions about </a:t>
            </a:r>
          </a:p>
          <a:p>
            <a:pPr algn="ctr"/>
            <a:r>
              <a:rPr lang="en-AU" sz="4000" b="1">
                <a:latin typeface="Calibri" pitchFamily="34" charset="0"/>
              </a:rPr>
              <a:t>Form and Organisation</a:t>
            </a:r>
          </a:p>
          <a:p>
            <a:endParaRPr lang="en-AU">
              <a:latin typeface="Calibri" pitchFamily="34" charset="0"/>
            </a:endParaRPr>
          </a:p>
          <a:p>
            <a:endParaRPr lang="en-AU">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DD257060-98D0-456B-BE7E-C500F9C5DE25}"/>
                                            </p:graphicEl>
                                          </p:spTgt>
                                        </p:tgtEl>
                                        <p:attrNameLst>
                                          <p:attrName>style.visibility</p:attrName>
                                        </p:attrNameLst>
                                      </p:cBhvr>
                                      <p:to>
                                        <p:strVal val="visible"/>
                                      </p:to>
                                    </p:set>
                                    <p:anim calcmode="lin" valueType="num">
                                      <p:cBhvr additive="base">
                                        <p:cTn id="7" dur="500" fill="hold"/>
                                        <p:tgtEl>
                                          <p:spTgt spid="4">
                                            <p:graphicEl>
                                              <a:dgm id="{DD257060-98D0-456B-BE7E-C500F9C5DE25}"/>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DD257060-98D0-456B-BE7E-C500F9C5DE25}"/>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B36E3B5F-FFAD-4045-A061-571FF94FAE41}"/>
                                            </p:graphicEl>
                                          </p:spTgt>
                                        </p:tgtEl>
                                        <p:attrNameLst>
                                          <p:attrName>style.visibility</p:attrName>
                                        </p:attrNameLst>
                                      </p:cBhvr>
                                      <p:to>
                                        <p:strVal val="visible"/>
                                      </p:to>
                                    </p:set>
                                    <p:anim calcmode="lin" valueType="num">
                                      <p:cBhvr additive="base">
                                        <p:cTn id="13" dur="500" fill="hold"/>
                                        <p:tgtEl>
                                          <p:spTgt spid="4">
                                            <p:graphicEl>
                                              <a:dgm id="{B36E3B5F-FFAD-4045-A061-571FF94FAE41}"/>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B36E3B5F-FFAD-4045-A061-571FF94FAE41}"/>
                                            </p:graphic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graphicEl>
                                              <a:dgm id="{238F68BD-A627-4D0E-A9F5-342D7B260519}"/>
                                            </p:graphicEl>
                                          </p:spTgt>
                                        </p:tgtEl>
                                        <p:attrNameLst>
                                          <p:attrName>style.visibility</p:attrName>
                                        </p:attrNameLst>
                                      </p:cBhvr>
                                      <p:to>
                                        <p:strVal val="visible"/>
                                      </p:to>
                                    </p:set>
                                    <p:anim calcmode="lin" valueType="num">
                                      <p:cBhvr additive="base">
                                        <p:cTn id="17" dur="500" fill="hold"/>
                                        <p:tgtEl>
                                          <p:spTgt spid="4">
                                            <p:graphicEl>
                                              <a:dgm id="{238F68BD-A627-4D0E-A9F5-342D7B260519}"/>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graphicEl>
                                              <a:dgm id="{238F68BD-A627-4D0E-A9F5-342D7B260519}"/>
                                            </p:graphic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graphicEl>
                                              <a:dgm id="{72FC4300-43AA-4324-8DEF-8C17EDF83B66}"/>
                                            </p:graphicEl>
                                          </p:spTgt>
                                        </p:tgtEl>
                                        <p:attrNameLst>
                                          <p:attrName>style.visibility</p:attrName>
                                        </p:attrNameLst>
                                      </p:cBhvr>
                                      <p:to>
                                        <p:strVal val="visible"/>
                                      </p:to>
                                    </p:set>
                                    <p:anim calcmode="lin" valueType="num">
                                      <p:cBhvr additive="base">
                                        <p:cTn id="23" dur="500" fill="hold"/>
                                        <p:tgtEl>
                                          <p:spTgt spid="4">
                                            <p:graphicEl>
                                              <a:dgm id="{72FC4300-43AA-4324-8DEF-8C17EDF83B66}"/>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graphicEl>
                                              <a:dgm id="{72FC4300-43AA-4324-8DEF-8C17EDF83B66}"/>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graphicEl>
                                              <a:dgm id="{1C7AE361-120C-4AD7-A282-D9D3BC061CB0}"/>
                                            </p:graphicEl>
                                          </p:spTgt>
                                        </p:tgtEl>
                                        <p:attrNameLst>
                                          <p:attrName>style.visibility</p:attrName>
                                        </p:attrNameLst>
                                      </p:cBhvr>
                                      <p:to>
                                        <p:strVal val="visible"/>
                                      </p:to>
                                    </p:set>
                                    <p:anim calcmode="lin" valueType="num">
                                      <p:cBhvr additive="base">
                                        <p:cTn id="27" dur="500" fill="hold"/>
                                        <p:tgtEl>
                                          <p:spTgt spid="4">
                                            <p:graphicEl>
                                              <a:dgm id="{1C7AE361-120C-4AD7-A282-D9D3BC061CB0}"/>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graphicEl>
                                              <a:dgm id="{1C7AE361-120C-4AD7-A282-D9D3BC061CB0}"/>
                                            </p:graphic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graphicEl>
                                              <a:dgm id="{24569C74-3DD6-4BC9-921C-7FA06C34D779}"/>
                                            </p:graphicEl>
                                          </p:spTgt>
                                        </p:tgtEl>
                                        <p:attrNameLst>
                                          <p:attrName>style.visibility</p:attrName>
                                        </p:attrNameLst>
                                      </p:cBhvr>
                                      <p:to>
                                        <p:strVal val="visible"/>
                                      </p:to>
                                    </p:set>
                                    <p:anim calcmode="lin" valueType="num">
                                      <p:cBhvr additive="base">
                                        <p:cTn id="33" dur="500" fill="hold"/>
                                        <p:tgtEl>
                                          <p:spTgt spid="4">
                                            <p:graphicEl>
                                              <a:dgm id="{24569C74-3DD6-4BC9-921C-7FA06C34D779}"/>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graphicEl>
                                              <a:dgm id="{24569C74-3DD6-4BC9-921C-7FA06C34D779}"/>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
                                            <p:graphicEl>
                                              <a:dgm id="{9B1E5F56-811A-4095-8D93-B6344E1035E1}"/>
                                            </p:graphicEl>
                                          </p:spTgt>
                                        </p:tgtEl>
                                        <p:attrNameLst>
                                          <p:attrName>style.visibility</p:attrName>
                                        </p:attrNameLst>
                                      </p:cBhvr>
                                      <p:to>
                                        <p:strVal val="visible"/>
                                      </p:to>
                                    </p:set>
                                    <p:anim calcmode="lin" valueType="num">
                                      <p:cBhvr additive="base">
                                        <p:cTn id="37" dur="500" fill="hold"/>
                                        <p:tgtEl>
                                          <p:spTgt spid="4">
                                            <p:graphicEl>
                                              <a:dgm id="{9B1E5F56-811A-4095-8D93-B6344E1035E1}"/>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graphicEl>
                                              <a:dgm id="{9B1E5F56-811A-4095-8D93-B6344E1035E1}"/>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graphicEl>
                                              <a:dgm id="{B9347B70-F75A-4986-B7FB-0A6879C1C38A}"/>
                                            </p:graphicEl>
                                          </p:spTgt>
                                        </p:tgtEl>
                                        <p:attrNameLst>
                                          <p:attrName>style.visibility</p:attrName>
                                        </p:attrNameLst>
                                      </p:cBhvr>
                                      <p:to>
                                        <p:strVal val="visible"/>
                                      </p:to>
                                    </p:set>
                                    <p:anim calcmode="lin" valueType="num">
                                      <p:cBhvr additive="base">
                                        <p:cTn id="43" dur="500" fill="hold"/>
                                        <p:tgtEl>
                                          <p:spTgt spid="4">
                                            <p:graphicEl>
                                              <a:dgm id="{B9347B70-F75A-4986-B7FB-0A6879C1C38A}"/>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graphicEl>
                                              <a:dgm id="{B9347B70-F75A-4986-B7FB-0A6879C1C38A}"/>
                                            </p:graphic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
                                            <p:graphicEl>
                                              <a:dgm id="{4D7E396B-886E-4E92-A236-40FFE8526BEB}"/>
                                            </p:graphicEl>
                                          </p:spTgt>
                                        </p:tgtEl>
                                        <p:attrNameLst>
                                          <p:attrName>style.visibility</p:attrName>
                                        </p:attrNameLst>
                                      </p:cBhvr>
                                      <p:to>
                                        <p:strVal val="visible"/>
                                      </p:to>
                                    </p:set>
                                    <p:anim calcmode="lin" valueType="num">
                                      <p:cBhvr additive="base">
                                        <p:cTn id="47" dur="500" fill="hold"/>
                                        <p:tgtEl>
                                          <p:spTgt spid="4">
                                            <p:graphicEl>
                                              <a:dgm id="{4D7E396B-886E-4E92-A236-40FFE8526BEB}"/>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4">
                                            <p:graphicEl>
                                              <a:dgm id="{4D7E396B-886E-4E92-A236-40FFE8526BEB}"/>
                                            </p:graphic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
                                            <p:graphicEl>
                                              <a:dgm id="{14B55E0D-56A2-4CEB-87C9-51F19C096857}"/>
                                            </p:graphicEl>
                                          </p:spTgt>
                                        </p:tgtEl>
                                        <p:attrNameLst>
                                          <p:attrName>style.visibility</p:attrName>
                                        </p:attrNameLst>
                                      </p:cBhvr>
                                      <p:to>
                                        <p:strVal val="visible"/>
                                      </p:to>
                                    </p:set>
                                    <p:anim calcmode="lin" valueType="num">
                                      <p:cBhvr additive="base">
                                        <p:cTn id="51" dur="500" fill="hold"/>
                                        <p:tgtEl>
                                          <p:spTgt spid="4">
                                            <p:graphicEl>
                                              <a:dgm id="{14B55E0D-56A2-4CEB-87C9-51F19C096857}"/>
                                            </p:graphicEl>
                                          </p:spTgt>
                                        </p:tgtEl>
                                        <p:attrNameLst>
                                          <p:attrName>ppt_x</p:attrName>
                                        </p:attrNameLst>
                                      </p:cBhvr>
                                      <p:tavLst>
                                        <p:tav tm="0">
                                          <p:val>
                                            <p:strVal val="#ppt_x"/>
                                          </p:val>
                                        </p:tav>
                                        <p:tav tm="100000">
                                          <p:val>
                                            <p:strVal val="#ppt_x"/>
                                          </p:val>
                                        </p:tav>
                                      </p:tavLst>
                                    </p:anim>
                                    <p:anim calcmode="lin" valueType="num">
                                      <p:cBhvr additive="base">
                                        <p:cTn id="52" dur="500" fill="hold"/>
                                        <p:tgtEl>
                                          <p:spTgt spid="4">
                                            <p:graphicEl>
                                              <a:dgm id="{14B55E0D-56A2-4CEB-87C9-51F19C096857}"/>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203131" y="406467"/>
          <a:ext cx="12800082" cy="935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651" name="TextBox 3"/>
          <p:cNvSpPr txBox="1">
            <a:spLocks noChangeArrowheads="1"/>
          </p:cNvSpPr>
          <p:nvPr/>
        </p:nvSpPr>
        <p:spPr bwMode="auto">
          <a:xfrm>
            <a:off x="3251200" y="3862388"/>
            <a:ext cx="7180263" cy="2014537"/>
          </a:xfrm>
          <a:prstGeom prst="rect">
            <a:avLst/>
          </a:prstGeom>
          <a:noFill/>
          <a:ln w="9525">
            <a:noFill/>
            <a:miter lim="800000"/>
            <a:headEnd/>
            <a:tailEnd/>
          </a:ln>
        </p:spPr>
        <p:txBody>
          <a:bodyPr lIns="130055" tIns="65028" rIns="130055" bIns="65028">
            <a:spAutoFit/>
          </a:bodyPr>
          <a:lstStyle/>
          <a:p>
            <a:pPr algn="ctr"/>
            <a:endParaRPr lang="en-AU" b="1">
              <a:latin typeface="Calibri" pitchFamily="34" charset="0"/>
            </a:endParaRPr>
          </a:p>
          <a:p>
            <a:pPr algn="ctr"/>
            <a:r>
              <a:rPr lang="en-AU" sz="4600" b="1">
                <a:latin typeface="Calibri" pitchFamily="34" charset="0"/>
              </a:rPr>
              <a:t>Questions about Content</a:t>
            </a:r>
          </a:p>
          <a:p>
            <a:pPr algn="ctr"/>
            <a:endParaRPr lang="en-AU" b="1">
              <a:latin typeface="Calibri" pitchFamily="34" charset="0"/>
            </a:endParaRPr>
          </a:p>
          <a:p>
            <a:pPr algn="ctr"/>
            <a:endParaRPr lang="en-AU" b="1">
              <a:latin typeface="Calibri" pitchFamily="34" charset="0"/>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graphicEl>
                                              <a:dgm id="{76841FFE-0BE8-4403-B92C-31F355541A80}"/>
                                            </p:graphicEl>
                                          </p:spTgt>
                                        </p:tgtEl>
                                        <p:attrNameLst>
                                          <p:attrName>style.visibility</p:attrName>
                                        </p:attrNameLst>
                                      </p:cBhvr>
                                      <p:to>
                                        <p:strVal val="visible"/>
                                      </p:to>
                                    </p:set>
                                    <p:anim calcmode="lin" valueType="num">
                                      <p:cBhvr additive="base">
                                        <p:cTn id="7" dur="500" fill="hold"/>
                                        <p:tgtEl>
                                          <p:spTgt spid="2">
                                            <p:graphicEl>
                                              <a:dgm id="{76841FFE-0BE8-4403-B92C-31F355541A80}"/>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graphicEl>
                                              <a:dgm id="{76841FFE-0BE8-4403-B92C-31F355541A80}"/>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graphicEl>
                                              <a:dgm id="{5996E1D1-6725-4A1E-90F6-AAD33AAB4A47}"/>
                                            </p:graphicEl>
                                          </p:spTgt>
                                        </p:tgtEl>
                                        <p:attrNameLst>
                                          <p:attrName>style.visibility</p:attrName>
                                        </p:attrNameLst>
                                      </p:cBhvr>
                                      <p:to>
                                        <p:strVal val="visible"/>
                                      </p:to>
                                    </p:set>
                                    <p:anim calcmode="lin" valueType="num">
                                      <p:cBhvr additive="base">
                                        <p:cTn id="13" dur="500" fill="hold"/>
                                        <p:tgtEl>
                                          <p:spTgt spid="2">
                                            <p:graphicEl>
                                              <a:dgm id="{5996E1D1-6725-4A1E-90F6-AAD33AAB4A47}"/>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graphicEl>
                                              <a:dgm id="{5996E1D1-6725-4A1E-90F6-AAD33AAB4A47}"/>
                                            </p:graphic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graphicEl>
                                              <a:dgm id="{7F90BDD1-E4BE-4A81-9682-0437DB9ADCA2}"/>
                                            </p:graphicEl>
                                          </p:spTgt>
                                        </p:tgtEl>
                                        <p:attrNameLst>
                                          <p:attrName>style.visibility</p:attrName>
                                        </p:attrNameLst>
                                      </p:cBhvr>
                                      <p:to>
                                        <p:strVal val="visible"/>
                                      </p:to>
                                    </p:set>
                                    <p:anim calcmode="lin" valueType="num">
                                      <p:cBhvr additive="base">
                                        <p:cTn id="17" dur="500" fill="hold"/>
                                        <p:tgtEl>
                                          <p:spTgt spid="2">
                                            <p:graphicEl>
                                              <a:dgm id="{7F90BDD1-E4BE-4A81-9682-0437DB9ADCA2}"/>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graphicEl>
                                              <a:dgm id="{7F90BDD1-E4BE-4A81-9682-0437DB9ADCA2}"/>
                                            </p:graphic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graphicEl>
                                              <a:dgm id="{48FAADDE-45FE-4137-AA87-05FC5CEA9A26}"/>
                                            </p:graphicEl>
                                          </p:spTgt>
                                        </p:tgtEl>
                                        <p:attrNameLst>
                                          <p:attrName>style.visibility</p:attrName>
                                        </p:attrNameLst>
                                      </p:cBhvr>
                                      <p:to>
                                        <p:strVal val="visible"/>
                                      </p:to>
                                    </p:set>
                                    <p:anim calcmode="lin" valueType="num">
                                      <p:cBhvr additive="base">
                                        <p:cTn id="23" dur="500" fill="hold"/>
                                        <p:tgtEl>
                                          <p:spTgt spid="2">
                                            <p:graphicEl>
                                              <a:dgm id="{48FAADDE-45FE-4137-AA87-05FC5CEA9A26}"/>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graphicEl>
                                              <a:dgm id="{48FAADDE-45FE-4137-AA87-05FC5CEA9A26}"/>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graphicEl>
                                              <a:dgm id="{CB62F40D-87AB-42B9-BF7D-1359ABC0D3B2}"/>
                                            </p:graphicEl>
                                          </p:spTgt>
                                        </p:tgtEl>
                                        <p:attrNameLst>
                                          <p:attrName>style.visibility</p:attrName>
                                        </p:attrNameLst>
                                      </p:cBhvr>
                                      <p:to>
                                        <p:strVal val="visible"/>
                                      </p:to>
                                    </p:set>
                                    <p:anim calcmode="lin" valueType="num">
                                      <p:cBhvr additive="base">
                                        <p:cTn id="27" dur="500" fill="hold"/>
                                        <p:tgtEl>
                                          <p:spTgt spid="2">
                                            <p:graphicEl>
                                              <a:dgm id="{CB62F40D-87AB-42B9-BF7D-1359ABC0D3B2}"/>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graphicEl>
                                              <a:dgm id="{CB62F40D-87AB-42B9-BF7D-1359ABC0D3B2}"/>
                                            </p:graphic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
                                            <p:graphicEl>
                                              <a:dgm id="{41F8D0B8-1638-4DA0-9C03-43B1CBA1F97E}"/>
                                            </p:graphicEl>
                                          </p:spTgt>
                                        </p:tgtEl>
                                        <p:attrNameLst>
                                          <p:attrName>style.visibility</p:attrName>
                                        </p:attrNameLst>
                                      </p:cBhvr>
                                      <p:to>
                                        <p:strVal val="visible"/>
                                      </p:to>
                                    </p:set>
                                    <p:anim calcmode="lin" valueType="num">
                                      <p:cBhvr additive="base">
                                        <p:cTn id="33" dur="500" fill="hold"/>
                                        <p:tgtEl>
                                          <p:spTgt spid="2">
                                            <p:graphicEl>
                                              <a:dgm id="{41F8D0B8-1638-4DA0-9C03-43B1CBA1F97E}"/>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graphicEl>
                                              <a:dgm id="{41F8D0B8-1638-4DA0-9C03-43B1CBA1F97E}"/>
                                            </p:graphic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
                                            <p:graphicEl>
                                              <a:dgm id="{910A2889-F9E1-4CDD-8E6D-8011EBAD61E3}"/>
                                            </p:graphicEl>
                                          </p:spTgt>
                                        </p:tgtEl>
                                        <p:attrNameLst>
                                          <p:attrName>style.visibility</p:attrName>
                                        </p:attrNameLst>
                                      </p:cBhvr>
                                      <p:to>
                                        <p:strVal val="visible"/>
                                      </p:to>
                                    </p:set>
                                    <p:anim calcmode="lin" valueType="num">
                                      <p:cBhvr additive="base">
                                        <p:cTn id="37" dur="500" fill="hold"/>
                                        <p:tgtEl>
                                          <p:spTgt spid="2">
                                            <p:graphicEl>
                                              <a:dgm id="{910A2889-F9E1-4CDD-8E6D-8011EBAD61E3}"/>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graphicEl>
                                              <a:dgm id="{910A2889-F9E1-4CDD-8E6D-8011EBAD61E3}"/>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graphicEl>
                                              <a:dgm id="{CF005C7E-C31C-44F0-9855-3B3C26201462}"/>
                                            </p:graphicEl>
                                          </p:spTgt>
                                        </p:tgtEl>
                                        <p:attrNameLst>
                                          <p:attrName>style.visibility</p:attrName>
                                        </p:attrNameLst>
                                      </p:cBhvr>
                                      <p:to>
                                        <p:strVal val="visible"/>
                                      </p:to>
                                    </p:set>
                                    <p:anim calcmode="lin" valueType="num">
                                      <p:cBhvr additive="base">
                                        <p:cTn id="43" dur="500" fill="hold"/>
                                        <p:tgtEl>
                                          <p:spTgt spid="2">
                                            <p:graphicEl>
                                              <a:dgm id="{CF005C7E-C31C-44F0-9855-3B3C26201462}"/>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graphicEl>
                                              <a:dgm id="{CF005C7E-C31C-44F0-9855-3B3C26201462}"/>
                                            </p:graphic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
                                            <p:graphicEl>
                                              <a:dgm id="{8DEF173E-62B8-4A98-99B7-068BBD0E401F}"/>
                                            </p:graphicEl>
                                          </p:spTgt>
                                        </p:tgtEl>
                                        <p:attrNameLst>
                                          <p:attrName>style.visibility</p:attrName>
                                        </p:attrNameLst>
                                      </p:cBhvr>
                                      <p:to>
                                        <p:strVal val="visible"/>
                                      </p:to>
                                    </p:set>
                                    <p:anim calcmode="lin" valueType="num">
                                      <p:cBhvr additive="base">
                                        <p:cTn id="47" dur="500" fill="hold"/>
                                        <p:tgtEl>
                                          <p:spTgt spid="2">
                                            <p:graphicEl>
                                              <a:dgm id="{8DEF173E-62B8-4A98-99B7-068BBD0E401F}"/>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graphicEl>
                                              <a:dgm id="{8DEF173E-62B8-4A98-99B7-068BBD0E401F}"/>
                                            </p:graphic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
                                            <p:graphicEl>
                                              <a:dgm id="{B1B72126-9059-4AD9-8BD7-5CD9572C81F6}"/>
                                            </p:graphicEl>
                                          </p:spTgt>
                                        </p:tgtEl>
                                        <p:attrNameLst>
                                          <p:attrName>style.visibility</p:attrName>
                                        </p:attrNameLst>
                                      </p:cBhvr>
                                      <p:to>
                                        <p:strVal val="visible"/>
                                      </p:to>
                                    </p:set>
                                    <p:anim calcmode="lin" valueType="num">
                                      <p:cBhvr additive="base">
                                        <p:cTn id="53" dur="500" fill="hold"/>
                                        <p:tgtEl>
                                          <p:spTgt spid="2">
                                            <p:graphicEl>
                                              <a:dgm id="{B1B72126-9059-4AD9-8BD7-5CD9572C81F6}"/>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2">
                                            <p:graphicEl>
                                              <a:dgm id="{B1B72126-9059-4AD9-8BD7-5CD9572C81F6}"/>
                                            </p:graphic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
                                            <p:graphicEl>
                                              <a:dgm id="{A3CAAA74-E0E0-4D47-BB88-D38FAE93E55B}"/>
                                            </p:graphicEl>
                                          </p:spTgt>
                                        </p:tgtEl>
                                        <p:attrNameLst>
                                          <p:attrName>style.visibility</p:attrName>
                                        </p:attrNameLst>
                                      </p:cBhvr>
                                      <p:to>
                                        <p:strVal val="visible"/>
                                      </p:to>
                                    </p:set>
                                    <p:anim calcmode="lin" valueType="num">
                                      <p:cBhvr additive="base">
                                        <p:cTn id="57" dur="500" fill="hold"/>
                                        <p:tgtEl>
                                          <p:spTgt spid="2">
                                            <p:graphicEl>
                                              <a:dgm id="{A3CAAA74-E0E0-4D47-BB88-D38FAE93E55B}"/>
                                            </p:graphicEl>
                                          </p:spTgt>
                                        </p:tgtEl>
                                        <p:attrNameLst>
                                          <p:attrName>ppt_x</p:attrName>
                                        </p:attrNameLst>
                                      </p:cBhvr>
                                      <p:tavLst>
                                        <p:tav tm="0">
                                          <p:val>
                                            <p:strVal val="#ppt_x"/>
                                          </p:val>
                                        </p:tav>
                                        <p:tav tm="100000">
                                          <p:val>
                                            <p:strVal val="#ppt_x"/>
                                          </p:val>
                                        </p:tav>
                                      </p:tavLst>
                                    </p:anim>
                                    <p:anim calcmode="lin" valueType="num">
                                      <p:cBhvr additive="base">
                                        <p:cTn id="58" dur="500" fill="hold"/>
                                        <p:tgtEl>
                                          <p:spTgt spid="2">
                                            <p:graphicEl>
                                              <a:dgm id="{A3CAAA74-E0E0-4D47-BB88-D38FAE93E55B}"/>
                                            </p:graphic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
                                            <p:graphicEl>
                                              <a:dgm id="{3C162A48-23C2-49E6-B2BE-E0602BECB022}"/>
                                            </p:graphicEl>
                                          </p:spTgt>
                                        </p:tgtEl>
                                        <p:attrNameLst>
                                          <p:attrName>style.visibility</p:attrName>
                                        </p:attrNameLst>
                                      </p:cBhvr>
                                      <p:to>
                                        <p:strVal val="visible"/>
                                      </p:to>
                                    </p:set>
                                    <p:anim calcmode="lin" valueType="num">
                                      <p:cBhvr additive="base">
                                        <p:cTn id="61" dur="500" fill="hold"/>
                                        <p:tgtEl>
                                          <p:spTgt spid="2">
                                            <p:graphicEl>
                                              <a:dgm id="{3C162A48-23C2-49E6-B2BE-E0602BECB022}"/>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graphicEl>
                                              <a:dgm id="{3C162A48-23C2-49E6-B2BE-E0602BECB022}"/>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26"/>
          <p:cNvSpPr>
            <a:spLocks noGrp="1" noChangeArrowheads="1"/>
          </p:cNvSpPr>
          <p:nvPr>
            <p:ph type="title"/>
          </p:nvPr>
        </p:nvSpPr>
        <p:spPr>
          <a:xfrm>
            <a:off x="304800" y="381000"/>
            <a:ext cx="12268200" cy="1211263"/>
          </a:xfrm>
        </p:spPr>
        <p:txBody>
          <a:bodyPr/>
          <a:lstStyle/>
          <a:p>
            <a:r>
              <a:rPr lang="en-AU" sz="4000" smtClean="0">
                <a:ln>
                  <a:noFill/>
                </a:ln>
              </a:rPr>
              <a:t/>
            </a:r>
            <a:br>
              <a:rPr lang="en-AU" sz="4000" smtClean="0">
                <a:ln>
                  <a:noFill/>
                </a:ln>
              </a:rPr>
            </a:br>
            <a:r>
              <a:rPr lang="en-AU" sz="4000" smtClean="0">
                <a:ln>
                  <a:noFill/>
                </a:ln>
              </a:rPr>
              <a:t>Teachers need to plan learning experiences that</a:t>
            </a:r>
          </a:p>
        </p:txBody>
      </p:sp>
      <p:sp>
        <p:nvSpPr>
          <p:cNvPr id="28675" name="Rectangle 1027"/>
          <p:cNvSpPr>
            <a:spLocks noGrp="1" noChangeArrowheads="1"/>
          </p:cNvSpPr>
          <p:nvPr>
            <p:ph type="body" idx="1"/>
          </p:nvPr>
        </p:nvSpPr>
        <p:spPr>
          <a:xfrm>
            <a:off x="785813" y="2163763"/>
            <a:ext cx="11053762" cy="6781800"/>
          </a:xfrm>
        </p:spPr>
        <p:txBody>
          <a:bodyPr/>
          <a:lstStyle/>
          <a:p>
            <a:pPr>
              <a:lnSpc>
                <a:spcPct val="90000"/>
              </a:lnSpc>
            </a:pPr>
            <a:r>
              <a:rPr lang="en-US" sz="4000" smtClean="0">
                <a:solidFill>
                  <a:schemeClr val="tx1"/>
                </a:solidFill>
                <a:cs typeface="Times New Roman" pitchFamily="18" charset="0"/>
              </a:rPr>
              <a:t>introduce students to the idea that writing can be used as a way of interacting with others to bring about social change</a:t>
            </a:r>
            <a:endParaRPr lang="en-AU" sz="4000" smtClean="0">
              <a:solidFill>
                <a:schemeClr val="tx1"/>
              </a:solidFill>
            </a:endParaRPr>
          </a:p>
          <a:p>
            <a:pPr>
              <a:lnSpc>
                <a:spcPct val="90000"/>
              </a:lnSpc>
            </a:pPr>
            <a:endParaRPr lang="en-AU" sz="2000" smtClean="0">
              <a:solidFill>
                <a:schemeClr val="tx1"/>
              </a:solidFill>
            </a:endParaRPr>
          </a:p>
          <a:p>
            <a:pPr>
              <a:lnSpc>
                <a:spcPct val="90000"/>
              </a:lnSpc>
            </a:pPr>
            <a:r>
              <a:rPr lang="en-AU" sz="4000" smtClean="0">
                <a:solidFill>
                  <a:schemeClr val="tx1"/>
                </a:solidFill>
              </a:rPr>
              <a:t>make links to local and wider community</a:t>
            </a:r>
          </a:p>
          <a:p>
            <a:pPr>
              <a:lnSpc>
                <a:spcPct val="90000"/>
              </a:lnSpc>
            </a:pPr>
            <a:endParaRPr lang="en-AU" sz="2000" smtClean="0">
              <a:solidFill>
                <a:schemeClr val="tx1"/>
              </a:solidFill>
            </a:endParaRPr>
          </a:p>
          <a:p>
            <a:pPr>
              <a:lnSpc>
                <a:spcPct val="90000"/>
              </a:lnSpc>
            </a:pPr>
            <a:r>
              <a:rPr lang="en-AU" sz="4000" smtClean="0">
                <a:solidFill>
                  <a:schemeClr val="tx1"/>
                </a:solidFill>
              </a:rPr>
              <a:t>expose students to text types</a:t>
            </a:r>
          </a:p>
          <a:p>
            <a:pPr>
              <a:lnSpc>
                <a:spcPct val="90000"/>
              </a:lnSpc>
              <a:buFontTx/>
              <a:buNone/>
            </a:pPr>
            <a:endParaRPr lang="en-AU" sz="2000" smtClean="0">
              <a:solidFill>
                <a:schemeClr val="tx1"/>
              </a:solidFill>
            </a:endParaRPr>
          </a:p>
          <a:p>
            <a:pPr>
              <a:lnSpc>
                <a:spcPct val="90000"/>
              </a:lnSpc>
            </a:pPr>
            <a:r>
              <a:rPr lang="en-AU" sz="4000" smtClean="0">
                <a:solidFill>
                  <a:schemeClr val="tx1"/>
                </a:solidFill>
              </a:rPr>
              <a:t>immerse students in a variety of media used to communicate ideas eg. blog, email, letter</a:t>
            </a:r>
          </a:p>
          <a:p>
            <a:pPr>
              <a:lnSpc>
                <a:spcPct val="90000"/>
              </a:lnSpc>
            </a:pPr>
            <a:endParaRPr lang="en-AU" sz="2800" smtClean="0">
              <a:solidFill>
                <a:schemeClr val="tx1"/>
              </a:solidFill>
            </a:endParaRPr>
          </a:p>
          <a:p>
            <a:pPr>
              <a:lnSpc>
                <a:spcPct val="90000"/>
              </a:lnSpc>
            </a:pPr>
            <a:endParaRPr lang="en-AU" sz="3200" smtClean="0">
              <a:solidFill>
                <a:schemeClr val="tx1"/>
              </a:solidFill>
            </a:endParaRPr>
          </a:p>
          <a:p>
            <a:pPr>
              <a:lnSpc>
                <a:spcPct val="90000"/>
              </a:lnSpc>
            </a:pPr>
            <a:endParaRPr lang="en-AU" sz="2900" smtClean="0">
              <a:solidFill>
                <a:schemeClr val="tx1"/>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ChangeArrowheads="1"/>
          </p:cNvSpPr>
          <p:nvPr/>
        </p:nvSpPr>
        <p:spPr bwMode="auto">
          <a:xfrm>
            <a:off x="928688" y="722313"/>
            <a:ext cx="11074400" cy="7539037"/>
          </a:xfrm>
          <a:prstGeom prst="rect">
            <a:avLst/>
          </a:prstGeom>
          <a:noFill/>
          <a:ln w="9525">
            <a:noFill/>
            <a:miter lim="800000"/>
            <a:headEnd/>
            <a:tailEnd/>
          </a:ln>
        </p:spPr>
        <p:txBody>
          <a:bodyPr anchor="ctr">
            <a:spAutoFit/>
          </a:bodyPr>
          <a:lstStyle/>
          <a:p>
            <a:pPr eaLnBrk="0" hangingPunct="0"/>
            <a:r>
              <a:rPr lang="en-AU" sz="3600" b="1">
                <a:solidFill>
                  <a:srgbClr val="CC66FF"/>
                </a:solidFill>
                <a:latin typeface="Verdana" pitchFamily="34" charset="0"/>
                <a:ea typeface="Arial Unicode MS" pitchFamily="34" charset="-128"/>
                <a:cs typeface="Arial Unicode MS" pitchFamily="34" charset="-128"/>
              </a:rPr>
              <a:t>What does Contextual Understanding look like in the classroom? </a:t>
            </a:r>
          </a:p>
          <a:p>
            <a:pPr eaLnBrk="0" hangingPunct="0"/>
            <a:endParaRPr lang="en-AU" sz="3600">
              <a:solidFill>
                <a:srgbClr val="CC66FF"/>
              </a:solidFill>
              <a:latin typeface="Arial Unicode MS" pitchFamily="34" charset="-128"/>
              <a:ea typeface="Arial Unicode MS" pitchFamily="34" charset="-128"/>
              <a:cs typeface="Arial Unicode MS" pitchFamily="34" charset="-128"/>
            </a:endParaRPr>
          </a:p>
          <a:p>
            <a:pPr eaLnBrk="0" hangingPunct="0"/>
            <a:r>
              <a:rPr lang="en-AU" sz="3200">
                <a:latin typeface="Verdana" pitchFamily="34" charset="0"/>
                <a:ea typeface="Arial Unicode MS" pitchFamily="34" charset="-128"/>
                <a:cs typeface="Arial Unicode MS" pitchFamily="34" charset="-128"/>
              </a:rPr>
              <a:t>Activities based upon the deconstruction of every day, media or multimedia texts have provided successful introductions to contextual understanding</a:t>
            </a:r>
          </a:p>
          <a:p>
            <a:pPr eaLnBrk="0" hangingPunct="0"/>
            <a:endParaRPr lang="en-AU" sz="3200">
              <a:latin typeface="Arial Unicode MS" pitchFamily="34" charset="-128"/>
              <a:ea typeface="Arial Unicode MS" pitchFamily="34" charset="-128"/>
              <a:cs typeface="Arial Unicode MS" pitchFamily="34" charset="-128"/>
            </a:endParaRPr>
          </a:p>
          <a:p>
            <a:pPr eaLnBrk="0" hangingPunct="0"/>
            <a:r>
              <a:rPr lang="en-AU" sz="3200">
                <a:latin typeface="Verdana" pitchFamily="34" charset="0"/>
                <a:ea typeface="Arial Unicode MS" pitchFamily="34" charset="-128"/>
                <a:cs typeface="Arial Unicode MS" pitchFamily="34" charset="-128"/>
              </a:rPr>
              <a:t/>
            </a:r>
            <a:br>
              <a:rPr lang="en-AU" sz="3200">
                <a:latin typeface="Verdana" pitchFamily="34" charset="0"/>
                <a:ea typeface="Arial Unicode MS" pitchFamily="34" charset="-128"/>
                <a:cs typeface="Arial Unicode MS" pitchFamily="34" charset="-128"/>
              </a:rPr>
            </a:br>
            <a:endParaRPr lang="en-AU" sz="3200"/>
          </a:p>
          <a:p>
            <a:pPr eaLnBrk="0" hangingPunct="0">
              <a:buFontTx/>
              <a:buChar char="•"/>
            </a:pPr>
            <a:r>
              <a:rPr lang="en-AU" sz="3200">
                <a:latin typeface="Verdana" pitchFamily="34" charset="0"/>
              </a:rPr>
              <a:t> familiarisation (immersion) </a:t>
            </a:r>
            <a:endParaRPr lang="en-AU" sz="3200"/>
          </a:p>
          <a:p>
            <a:pPr eaLnBrk="0" hangingPunct="0">
              <a:buFontTx/>
              <a:buChar char="•"/>
            </a:pPr>
            <a:r>
              <a:rPr lang="en-AU" sz="3200">
                <a:latin typeface="Verdana" pitchFamily="34" charset="0"/>
              </a:rPr>
              <a:t> prediction of text purpose </a:t>
            </a:r>
            <a:endParaRPr lang="en-AU" sz="3200"/>
          </a:p>
          <a:p>
            <a:pPr eaLnBrk="0" hangingPunct="0">
              <a:buFontTx/>
              <a:buChar char="•"/>
            </a:pPr>
            <a:r>
              <a:rPr lang="en-AU" sz="3200">
                <a:latin typeface="Verdana" pitchFamily="34" charset="0"/>
              </a:rPr>
              <a:t> deconstruction (analysis) </a:t>
            </a:r>
            <a:endParaRPr lang="en-AU" sz="3200"/>
          </a:p>
          <a:p>
            <a:pPr eaLnBrk="0" hangingPunct="0">
              <a:buFontTx/>
              <a:buChar char="•"/>
            </a:pPr>
            <a:r>
              <a:rPr lang="en-AU" sz="3200">
                <a:latin typeface="Verdana" pitchFamily="34" charset="0"/>
              </a:rPr>
              <a:t> reconstruction </a:t>
            </a:r>
            <a:endParaRPr lang="en-AU" sz="3200"/>
          </a:p>
          <a:p>
            <a:pPr eaLnBrk="0" hangingPunct="0"/>
            <a:endParaRPr lang="en-AU" sz="3200"/>
          </a:p>
          <a:p>
            <a:pPr eaLnBrk="0" hangingPunct="0"/>
            <a:endParaRPr lang="en-AU"/>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408738" y="4505325"/>
            <a:ext cx="184150" cy="747713"/>
          </a:xfrm>
          <a:prstGeom prst="rect">
            <a:avLst/>
          </a:prstGeom>
          <a:noFill/>
          <a:ln w="9525">
            <a:noFill/>
            <a:miter lim="800000"/>
            <a:headEnd/>
            <a:tailEnd/>
          </a:ln>
        </p:spPr>
        <p:txBody>
          <a:bodyPr wrap="none">
            <a:spAutoFit/>
          </a:bodyPr>
          <a:lstStyle/>
          <a:p>
            <a:pPr eaLnBrk="0" hangingPunct="0"/>
            <a:endParaRPr lang="en-US" sz="4300" b="1">
              <a:solidFill>
                <a:srgbClr val="FF0000"/>
              </a:solidFill>
            </a:endParaRPr>
          </a:p>
        </p:txBody>
      </p:sp>
      <p:sp>
        <p:nvSpPr>
          <p:cNvPr id="30723" name="Text Box 4"/>
          <p:cNvSpPr txBox="1">
            <a:spLocks noChangeArrowheads="1"/>
          </p:cNvSpPr>
          <p:nvPr/>
        </p:nvSpPr>
        <p:spPr bwMode="auto">
          <a:xfrm>
            <a:off x="838200" y="1447800"/>
            <a:ext cx="11125200" cy="6408738"/>
          </a:xfrm>
          <a:prstGeom prst="rect">
            <a:avLst/>
          </a:prstGeom>
          <a:noFill/>
          <a:ln w="9525">
            <a:noFill/>
            <a:miter lim="800000"/>
            <a:headEnd/>
            <a:tailEnd/>
          </a:ln>
        </p:spPr>
        <p:txBody>
          <a:bodyPr>
            <a:spAutoFit/>
          </a:bodyPr>
          <a:lstStyle/>
          <a:p>
            <a:pPr>
              <a:spcBef>
                <a:spcPct val="50000"/>
              </a:spcBef>
            </a:pPr>
            <a:r>
              <a:rPr lang="en-AU" sz="3600" b="1">
                <a:solidFill>
                  <a:srgbClr val="CC66FF"/>
                </a:solidFill>
              </a:rPr>
              <a:t>Introducing Contextual Understanding in Writing through Shared Reading</a:t>
            </a:r>
            <a:r>
              <a:rPr lang="en-AU" sz="3600" b="1"/>
              <a:t> </a:t>
            </a:r>
          </a:p>
          <a:p>
            <a:pPr>
              <a:spcBef>
                <a:spcPct val="50000"/>
              </a:spcBef>
            </a:pPr>
            <a:r>
              <a:rPr lang="en-AU" sz="3600" b="1">
                <a:solidFill>
                  <a:srgbClr val="CC66FF"/>
                </a:solidFill>
              </a:rPr>
              <a:t>Focus</a:t>
            </a:r>
            <a:r>
              <a:rPr lang="en-AU" sz="3600" b="1"/>
              <a:t>:  to examine and discuss the writing decisions authors have made and why they make them.</a:t>
            </a:r>
          </a:p>
          <a:p>
            <a:pPr>
              <a:spcBef>
                <a:spcPct val="50000"/>
              </a:spcBef>
            </a:pPr>
            <a:r>
              <a:rPr lang="en-AU" sz="3600" b="1"/>
              <a:t>This is because authors often adjust texts to suit the needs and expectations of their audience.</a:t>
            </a:r>
          </a:p>
          <a:p>
            <a:pPr>
              <a:spcBef>
                <a:spcPct val="50000"/>
              </a:spcBef>
            </a:pPr>
            <a:r>
              <a:rPr lang="en-AU" sz="3600" b="1">
                <a:solidFill>
                  <a:srgbClr val="CC66FF"/>
                </a:solidFill>
              </a:rPr>
              <a:t>You will know you are successful </a:t>
            </a:r>
            <a:r>
              <a:rPr lang="en-AU" sz="3600" b="1"/>
              <a:t>when you reflect on your own writing decisions before, during and after writing.</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 descr="SKMBT_C45009052812251.pdf"/>
          <p:cNvPicPr>
            <a:picLocks noChangeAspect="1"/>
          </p:cNvPicPr>
          <p:nvPr/>
        </p:nvPicPr>
        <p:blipFill>
          <a:blip r:embed="rId3"/>
          <a:srcRect/>
          <a:stretch>
            <a:fillRect/>
          </a:stretch>
        </p:blipFill>
        <p:spPr bwMode="auto">
          <a:xfrm>
            <a:off x="0" y="279400"/>
            <a:ext cx="13003213" cy="9197975"/>
          </a:xfrm>
          <a:prstGeom prst="rect">
            <a:avLst/>
          </a:prstGeom>
          <a:noFill/>
          <a:ln w="9525">
            <a:noFill/>
            <a:miter lim="800000"/>
            <a:headEnd/>
            <a:tailEnd/>
          </a:ln>
        </p:spPr>
      </p:pic>
      <p:sp>
        <p:nvSpPr>
          <p:cNvPr id="31747" name="TextBox 2"/>
          <p:cNvSpPr txBox="1">
            <a:spLocks noChangeArrowheads="1"/>
          </p:cNvSpPr>
          <p:nvPr/>
        </p:nvSpPr>
        <p:spPr bwMode="auto">
          <a:xfrm>
            <a:off x="650875" y="758825"/>
            <a:ext cx="3467100" cy="839788"/>
          </a:xfrm>
          <a:prstGeom prst="rect">
            <a:avLst/>
          </a:prstGeom>
          <a:solidFill>
            <a:schemeClr val="bg2"/>
          </a:solidFill>
          <a:ln w="9525">
            <a:noFill/>
            <a:miter lim="800000"/>
            <a:headEnd/>
            <a:tailEnd/>
          </a:ln>
        </p:spPr>
        <p:txBody>
          <a:bodyPr lIns="130055" tIns="65028" rIns="130055" bIns="65028">
            <a:spAutoFit/>
          </a:bodyPr>
          <a:lstStyle/>
          <a:p>
            <a:r>
              <a:rPr lang="en-US" sz="2300">
                <a:latin typeface="Calibri" pitchFamily="34" charset="0"/>
              </a:rPr>
              <a:t>The world has shut its ears</a:t>
            </a:r>
          </a:p>
          <a:p>
            <a:r>
              <a:rPr lang="en-US" sz="2300">
                <a:latin typeface="Calibri" pitchFamily="34" charset="0"/>
              </a:rPr>
              <a:t>and moved on.</a:t>
            </a:r>
          </a:p>
        </p:txBody>
      </p:sp>
      <p:sp>
        <p:nvSpPr>
          <p:cNvPr id="3" name="Rectangle 2"/>
          <p:cNvSpPr>
            <a:spLocks noChangeArrowheads="1"/>
          </p:cNvSpPr>
          <p:nvPr/>
        </p:nvSpPr>
        <p:spPr bwMode="auto">
          <a:xfrm>
            <a:off x="642938" y="720725"/>
            <a:ext cx="3467100" cy="839788"/>
          </a:xfrm>
          <a:prstGeom prst="rect">
            <a:avLst/>
          </a:prstGeom>
          <a:solidFill>
            <a:schemeClr val="accent1"/>
          </a:solidFill>
          <a:ln w="9525" algn="ctr">
            <a:solidFill>
              <a:schemeClr val="tx1"/>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542925" y="1422400"/>
            <a:ext cx="12460288" cy="8045450"/>
          </a:xfrm>
          <a:solidFill>
            <a:schemeClr val="bg1"/>
          </a:solidFill>
        </p:spPr>
        <p:txBody>
          <a:bodyPr/>
          <a:lstStyle/>
          <a:p>
            <a:pPr>
              <a:defRPr/>
            </a:pPr>
            <a:r>
              <a:rPr lang="en-US" sz="3000" dirty="0" smtClean="0"/>
              <a:t>Breakthrough Framework</a:t>
            </a:r>
          </a:p>
          <a:p>
            <a:pPr>
              <a:defRPr/>
            </a:pPr>
            <a:r>
              <a:rPr lang="en-US" sz="3000" dirty="0" smtClean="0"/>
              <a:t>Literacy Elements</a:t>
            </a:r>
          </a:p>
          <a:p>
            <a:pPr>
              <a:defRPr/>
            </a:pPr>
            <a:r>
              <a:rPr lang="en-US" sz="3000" dirty="0" smtClean="0"/>
              <a:t>A Multidimensional Approach to Teaching Writing</a:t>
            </a:r>
          </a:p>
          <a:p>
            <a:pPr>
              <a:defRPr/>
            </a:pPr>
            <a:r>
              <a:rPr lang="en-AU" sz="3000" dirty="0" smtClean="0"/>
              <a:t>Definition of Contextual Understanding</a:t>
            </a:r>
            <a:endParaRPr lang="en-US" sz="3000" dirty="0" smtClean="0"/>
          </a:p>
          <a:p>
            <a:pPr>
              <a:defRPr/>
            </a:pPr>
            <a:r>
              <a:rPr lang="en-US" sz="3000" dirty="0" smtClean="0"/>
              <a:t>Gradual Release of Responsibility</a:t>
            </a:r>
          </a:p>
          <a:p>
            <a:pPr>
              <a:defRPr/>
            </a:pPr>
            <a:r>
              <a:rPr lang="en-US" sz="3000" dirty="0" smtClean="0"/>
              <a:t>Why Contextual Understanding is Important </a:t>
            </a:r>
          </a:p>
          <a:p>
            <a:pPr>
              <a:defRPr/>
            </a:pPr>
            <a:r>
              <a:rPr lang="en-US" sz="3000" dirty="0" smtClean="0"/>
              <a:t>Activity: an introduction to Contextual Understanding</a:t>
            </a:r>
          </a:p>
          <a:p>
            <a:pPr>
              <a:defRPr/>
            </a:pPr>
            <a:r>
              <a:rPr lang="en-US" sz="3000" dirty="0" smtClean="0"/>
              <a:t>The Four Resources Model</a:t>
            </a:r>
          </a:p>
          <a:p>
            <a:pPr>
              <a:defRPr/>
            </a:pPr>
            <a:r>
              <a:rPr lang="en-US" sz="3000" dirty="0" smtClean="0"/>
              <a:t>Introducing Critical Literacy</a:t>
            </a:r>
          </a:p>
          <a:p>
            <a:pPr>
              <a:defRPr/>
            </a:pPr>
            <a:r>
              <a:rPr lang="en-US" sz="3000" dirty="0" smtClean="0"/>
              <a:t>The role of the teacher and student </a:t>
            </a:r>
          </a:p>
          <a:p>
            <a:pPr>
              <a:defRPr/>
            </a:pPr>
            <a:r>
              <a:rPr lang="en-US" sz="3000" dirty="0" smtClean="0"/>
              <a:t>Introducing Contextual Understanding Through Shared Reading</a:t>
            </a:r>
          </a:p>
          <a:p>
            <a:pPr>
              <a:defRPr/>
            </a:pPr>
            <a:r>
              <a:rPr lang="en-US" sz="3000" dirty="0" smtClean="0"/>
              <a:t>Identifying an instructional focus</a:t>
            </a:r>
          </a:p>
          <a:p>
            <a:pPr>
              <a:defRPr/>
            </a:pPr>
            <a:r>
              <a:rPr lang="en-US" sz="3000" dirty="0" smtClean="0"/>
              <a:t>References</a:t>
            </a:r>
            <a:endParaRPr lang="en-US" sz="3000" dirty="0" smtClean="0"/>
          </a:p>
          <a:p>
            <a:pPr>
              <a:buFontTx/>
              <a:buNone/>
              <a:defRPr/>
            </a:pPr>
            <a:endParaRPr lang="en-US" sz="3000" dirty="0" smtClean="0"/>
          </a:p>
          <a:p>
            <a:pPr marL="546412" indent="-546412">
              <a:buFontTx/>
              <a:buNone/>
              <a:defRPr/>
            </a:pPr>
            <a:endParaRPr lang="en-AU" sz="3000" dirty="0"/>
          </a:p>
          <a:p>
            <a:pPr marL="546412" indent="-546412">
              <a:defRPr/>
            </a:pPr>
            <a:endParaRPr lang="en-AU" sz="3000" dirty="0"/>
          </a:p>
        </p:txBody>
      </p:sp>
      <p:sp>
        <p:nvSpPr>
          <p:cNvPr id="6147" name="Rectangle 6"/>
          <p:cNvSpPr>
            <a:spLocks noChangeArrowheads="1"/>
          </p:cNvSpPr>
          <p:nvPr/>
        </p:nvSpPr>
        <p:spPr bwMode="auto">
          <a:xfrm>
            <a:off x="857250" y="520700"/>
            <a:ext cx="11145838" cy="708025"/>
          </a:xfrm>
          <a:prstGeom prst="rect">
            <a:avLst/>
          </a:prstGeom>
          <a:noFill/>
          <a:ln w="9525">
            <a:noFill/>
            <a:miter lim="800000"/>
            <a:headEnd/>
            <a:tailEnd/>
          </a:ln>
        </p:spPr>
        <p:txBody>
          <a:bodyPr>
            <a:spAutoFit/>
          </a:bodyPr>
          <a:lstStyle/>
          <a:p>
            <a:r>
              <a:rPr lang="en-AU" sz="4000" b="1">
                <a:solidFill>
                  <a:srgbClr val="CC66FF"/>
                </a:solidFill>
              </a:rPr>
              <a:t>Session Outline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Content Placeholder 3" descr="Ad - CU.jpg"/>
          <p:cNvPicPr>
            <a:picLocks noGrp="1" noChangeAspect="1"/>
          </p:cNvPicPr>
          <p:nvPr>
            <p:ph idx="1"/>
          </p:nvPr>
        </p:nvPicPr>
        <p:blipFill>
          <a:blip r:embed="rId3"/>
          <a:srcRect/>
          <a:stretch>
            <a:fillRect/>
          </a:stretch>
        </p:blipFill>
        <p:spPr>
          <a:xfrm>
            <a:off x="-2211388" y="557213"/>
            <a:ext cx="11906251" cy="9199562"/>
          </a:xfrm>
        </p:spPr>
      </p:pic>
      <p:sp>
        <p:nvSpPr>
          <p:cNvPr id="32771" name="TextBox 3"/>
          <p:cNvSpPr txBox="1">
            <a:spLocks noChangeArrowheads="1"/>
          </p:cNvSpPr>
          <p:nvPr/>
        </p:nvSpPr>
        <p:spPr bwMode="auto">
          <a:xfrm>
            <a:off x="10390188" y="6102350"/>
            <a:ext cx="2160587" cy="1200150"/>
          </a:xfrm>
          <a:prstGeom prst="rect">
            <a:avLst/>
          </a:prstGeom>
          <a:noFill/>
          <a:ln w="9525">
            <a:noFill/>
            <a:miter lim="800000"/>
            <a:headEnd/>
            <a:tailEnd/>
          </a:ln>
        </p:spPr>
        <p:txBody>
          <a:bodyPr>
            <a:spAutoFit/>
          </a:bodyPr>
          <a:lstStyle/>
          <a:p>
            <a:r>
              <a:rPr lang="en-AU" b="1">
                <a:solidFill>
                  <a:srgbClr val="CC66FF"/>
                </a:solidFill>
              </a:rPr>
              <a:t>HO 8 and 9 after Shared reading</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138238" y="685800"/>
            <a:ext cx="11053762" cy="1676400"/>
          </a:xfrm>
          <a:noFill/>
        </p:spPr>
        <p:txBody>
          <a:bodyPr/>
          <a:lstStyle/>
          <a:p>
            <a:r>
              <a:rPr lang="en-US" sz="4100" smtClean="0">
                <a:ln>
                  <a:noFill/>
                </a:ln>
              </a:rPr>
              <a:t>How do we identify an Instructional Focus?</a:t>
            </a:r>
            <a:br>
              <a:rPr lang="en-US" sz="4100" smtClean="0">
                <a:ln>
                  <a:noFill/>
                </a:ln>
              </a:rPr>
            </a:br>
            <a:r>
              <a:rPr lang="en-US" sz="3200" smtClean="0">
                <a:ln>
                  <a:noFill/>
                </a:ln>
              </a:rPr>
              <a:t>(See Handout – Assessing Contextual Understanding)</a:t>
            </a:r>
            <a:endParaRPr lang="en-AU" sz="3200" smtClean="0">
              <a:ln>
                <a:noFill/>
              </a:ln>
            </a:endParaRPr>
          </a:p>
        </p:txBody>
      </p:sp>
      <p:sp>
        <p:nvSpPr>
          <p:cNvPr id="33795" name="Rectangle 3"/>
          <p:cNvSpPr>
            <a:spLocks noGrp="1" noChangeArrowheads="1"/>
          </p:cNvSpPr>
          <p:nvPr>
            <p:ph type="body" idx="1"/>
          </p:nvPr>
        </p:nvSpPr>
        <p:spPr>
          <a:xfrm>
            <a:off x="1138238" y="2286000"/>
            <a:ext cx="11053762" cy="5257800"/>
          </a:xfrm>
        </p:spPr>
        <p:txBody>
          <a:bodyPr/>
          <a:lstStyle/>
          <a:p>
            <a:pPr eaLnBrk="1" hangingPunct="1">
              <a:lnSpc>
                <a:spcPct val="90000"/>
              </a:lnSpc>
            </a:pPr>
            <a:r>
              <a:rPr lang="en-US" smtClean="0">
                <a:solidFill>
                  <a:schemeClr val="tx1"/>
                </a:solidFill>
              </a:rPr>
              <a:t>VELS</a:t>
            </a:r>
          </a:p>
          <a:p>
            <a:pPr eaLnBrk="1" hangingPunct="1">
              <a:lnSpc>
                <a:spcPct val="90000"/>
              </a:lnSpc>
              <a:buFontTx/>
              <a:buNone/>
            </a:pPr>
            <a:endParaRPr lang="en-US" smtClean="0">
              <a:solidFill>
                <a:schemeClr val="tx1"/>
              </a:solidFill>
            </a:endParaRPr>
          </a:p>
          <a:p>
            <a:pPr eaLnBrk="1" hangingPunct="1">
              <a:lnSpc>
                <a:spcPct val="90000"/>
              </a:lnSpc>
            </a:pPr>
            <a:r>
              <a:rPr lang="en-US" smtClean="0">
                <a:solidFill>
                  <a:schemeClr val="tx1"/>
                </a:solidFill>
              </a:rPr>
              <a:t>Prior observations including writing conferences</a:t>
            </a:r>
          </a:p>
          <a:p>
            <a:pPr eaLnBrk="1" hangingPunct="1">
              <a:lnSpc>
                <a:spcPct val="90000"/>
              </a:lnSpc>
              <a:buFontTx/>
              <a:buNone/>
            </a:pPr>
            <a:endParaRPr lang="en-US" smtClean="0">
              <a:solidFill>
                <a:schemeClr val="tx1"/>
              </a:solidFill>
            </a:endParaRPr>
          </a:p>
          <a:p>
            <a:pPr eaLnBrk="1" hangingPunct="1">
              <a:lnSpc>
                <a:spcPct val="90000"/>
              </a:lnSpc>
            </a:pPr>
            <a:r>
              <a:rPr lang="en-US" smtClean="0">
                <a:solidFill>
                  <a:schemeClr val="tx1"/>
                </a:solidFill>
              </a:rPr>
              <a:t>Writing Tasks including teacher moderation</a:t>
            </a:r>
          </a:p>
          <a:p>
            <a:pPr eaLnBrk="1" hangingPunct="1">
              <a:lnSpc>
                <a:spcPct val="90000"/>
              </a:lnSpc>
              <a:buFontTx/>
              <a:buNone/>
            </a:pPr>
            <a:endParaRPr lang="en-US" smtClean="0">
              <a:solidFill>
                <a:schemeClr val="tx1"/>
              </a:solidFill>
            </a:endParaRPr>
          </a:p>
          <a:p>
            <a:pPr eaLnBrk="1" hangingPunct="1">
              <a:lnSpc>
                <a:spcPct val="90000"/>
              </a:lnSpc>
            </a:pPr>
            <a:r>
              <a:rPr lang="en-US" smtClean="0">
                <a:solidFill>
                  <a:schemeClr val="tx1"/>
                </a:solidFill>
              </a:rPr>
              <a:t>NAPLAN Data</a:t>
            </a:r>
          </a:p>
          <a:p>
            <a:pPr eaLnBrk="1" hangingPunct="1">
              <a:lnSpc>
                <a:spcPct val="90000"/>
              </a:lnSpc>
              <a:buFontTx/>
              <a:buNone/>
            </a:pPr>
            <a:endParaRPr lang="en-US" smtClean="0">
              <a:solidFill>
                <a:schemeClr val="tx1"/>
              </a:solidFill>
            </a:endParaRPr>
          </a:p>
          <a:p>
            <a:pPr eaLnBrk="1" hangingPunct="1">
              <a:lnSpc>
                <a:spcPct val="90000"/>
              </a:lnSpc>
            </a:pPr>
            <a:r>
              <a:rPr lang="en-US" smtClean="0">
                <a:solidFill>
                  <a:schemeClr val="tx1"/>
                </a:solidFill>
              </a:rPr>
              <a:t>First Steps Writing Map of Development</a:t>
            </a:r>
          </a:p>
          <a:p>
            <a:pPr eaLnBrk="1" hangingPunct="1">
              <a:lnSpc>
                <a:spcPct val="90000"/>
              </a:lnSpc>
            </a:pPr>
            <a:endParaRPr lang="en-US" smtClean="0">
              <a:solidFill>
                <a:schemeClr val="tx1"/>
              </a:solidFill>
            </a:endParaRPr>
          </a:p>
          <a:p>
            <a:pPr eaLnBrk="1" hangingPunct="1">
              <a:lnSpc>
                <a:spcPct val="90000"/>
              </a:lnSpc>
              <a:buFontTx/>
              <a:buNone/>
            </a:pPr>
            <a:r>
              <a:rPr lang="en-US" b="1" smtClean="0">
                <a:solidFill>
                  <a:srgbClr val="CC66FF"/>
                </a:solidFill>
              </a:rPr>
              <a:t>                                    HO  10</a:t>
            </a:r>
          </a:p>
          <a:p>
            <a:pPr>
              <a:lnSpc>
                <a:spcPct val="90000"/>
              </a:lnSpc>
            </a:pPr>
            <a:endParaRPr lang="en-AU" smtClean="0">
              <a:solidFill>
                <a:schemeClr val="tx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noFill/>
        </p:spPr>
        <p:txBody>
          <a:bodyPr/>
          <a:lstStyle/>
          <a:p>
            <a:r>
              <a:rPr lang="en-US" smtClean="0">
                <a:ln>
                  <a:noFill/>
                </a:ln>
              </a:rPr>
              <a:t>VELS LEVEL 4  Writing Statement</a:t>
            </a:r>
            <a:endParaRPr lang="en-AU" smtClean="0">
              <a:ln>
                <a:noFill/>
              </a:ln>
            </a:endParaRPr>
          </a:p>
        </p:txBody>
      </p:sp>
      <p:sp>
        <p:nvSpPr>
          <p:cNvPr id="34819" name="Rectangle 3"/>
          <p:cNvSpPr>
            <a:spLocks noGrp="1" noChangeArrowheads="1"/>
          </p:cNvSpPr>
          <p:nvPr>
            <p:ph type="body" idx="1"/>
          </p:nvPr>
        </p:nvSpPr>
        <p:spPr>
          <a:xfrm>
            <a:off x="973138" y="1371600"/>
            <a:ext cx="11447462" cy="6172200"/>
          </a:xfrm>
        </p:spPr>
        <p:txBody>
          <a:bodyPr/>
          <a:lstStyle/>
          <a:p>
            <a:pPr>
              <a:lnSpc>
                <a:spcPct val="90000"/>
              </a:lnSpc>
              <a:buFontTx/>
              <a:buNone/>
            </a:pPr>
            <a:r>
              <a:rPr lang="en-AU" sz="3200" smtClean="0">
                <a:solidFill>
                  <a:schemeClr val="tx1"/>
                </a:solidFill>
                <a:latin typeface="Verdana" pitchFamily="34" charset="0"/>
                <a:cs typeface="Times New Roman" pitchFamily="18" charset="0"/>
              </a:rPr>
              <a:t>At Level 4, students produce, in</a:t>
            </a:r>
            <a:r>
              <a:rPr lang="en-AU" sz="3200" b="1" smtClean="0">
                <a:solidFill>
                  <a:srgbClr val="CC66FF"/>
                </a:solidFill>
                <a:latin typeface="Verdana" pitchFamily="34" charset="0"/>
                <a:cs typeface="Times New Roman" pitchFamily="18" charset="0"/>
              </a:rPr>
              <a:t> print and</a:t>
            </a:r>
          </a:p>
          <a:p>
            <a:pPr>
              <a:lnSpc>
                <a:spcPct val="90000"/>
              </a:lnSpc>
              <a:buFontTx/>
              <a:buNone/>
            </a:pPr>
            <a:r>
              <a:rPr lang="en-AU" sz="3200" b="1" smtClean="0">
                <a:solidFill>
                  <a:srgbClr val="CC66FF"/>
                </a:solidFill>
                <a:latin typeface="Verdana" pitchFamily="34" charset="0"/>
                <a:cs typeface="Times New Roman" pitchFamily="18" charset="0"/>
              </a:rPr>
              <a:t>Electronic forms, a variety of texts for </a:t>
            </a:r>
          </a:p>
          <a:p>
            <a:pPr>
              <a:lnSpc>
                <a:spcPct val="90000"/>
              </a:lnSpc>
              <a:buFontTx/>
              <a:buNone/>
            </a:pPr>
            <a:r>
              <a:rPr lang="en-AU" sz="3200" b="1" smtClean="0">
                <a:solidFill>
                  <a:srgbClr val="CC66FF"/>
                </a:solidFill>
                <a:latin typeface="Verdana" pitchFamily="34" charset="0"/>
                <a:cs typeface="Times New Roman" pitchFamily="18" charset="0"/>
              </a:rPr>
              <a:t>different purposes using structures and </a:t>
            </a:r>
          </a:p>
          <a:p>
            <a:pPr>
              <a:lnSpc>
                <a:spcPct val="90000"/>
              </a:lnSpc>
              <a:buFontTx/>
              <a:buNone/>
            </a:pPr>
            <a:r>
              <a:rPr lang="en-AU" sz="3200" b="1" smtClean="0">
                <a:solidFill>
                  <a:srgbClr val="CC66FF"/>
                </a:solidFill>
                <a:latin typeface="Verdana" pitchFamily="34" charset="0"/>
                <a:cs typeface="Times New Roman" pitchFamily="18" charset="0"/>
              </a:rPr>
              <a:t>features of language appropriate to the</a:t>
            </a:r>
          </a:p>
          <a:p>
            <a:pPr>
              <a:lnSpc>
                <a:spcPct val="90000"/>
              </a:lnSpc>
              <a:buFontTx/>
              <a:buNone/>
            </a:pPr>
            <a:r>
              <a:rPr lang="en-AU" sz="3200" b="1" smtClean="0">
                <a:solidFill>
                  <a:srgbClr val="CC66FF"/>
                </a:solidFill>
                <a:latin typeface="Verdana" pitchFamily="34" charset="0"/>
                <a:cs typeface="Times New Roman" pitchFamily="18" charset="0"/>
              </a:rPr>
              <a:t>purpose, audience and context </a:t>
            </a:r>
            <a:r>
              <a:rPr lang="en-AU" sz="3200" smtClean="0">
                <a:solidFill>
                  <a:schemeClr val="tx1"/>
                </a:solidFill>
                <a:latin typeface="Verdana" pitchFamily="34" charset="0"/>
                <a:cs typeface="Times New Roman" pitchFamily="18" charset="0"/>
              </a:rPr>
              <a:t>of the writing</a:t>
            </a:r>
            <a:r>
              <a:rPr lang="en-AU" sz="3200" b="1" smtClean="0">
                <a:solidFill>
                  <a:schemeClr val="tx1"/>
                </a:solidFill>
                <a:latin typeface="Verdana" pitchFamily="34" charset="0"/>
                <a:cs typeface="Times New Roman" pitchFamily="18" charset="0"/>
              </a:rPr>
              <a:t>.</a:t>
            </a:r>
          </a:p>
          <a:p>
            <a:pPr>
              <a:lnSpc>
                <a:spcPct val="90000"/>
              </a:lnSpc>
              <a:buFontTx/>
              <a:buNone/>
            </a:pPr>
            <a:r>
              <a:rPr lang="en-AU" sz="3200" smtClean="0">
                <a:solidFill>
                  <a:schemeClr val="tx1"/>
                </a:solidFill>
                <a:latin typeface="Verdana" pitchFamily="34" charset="0"/>
                <a:cs typeface="Times New Roman" pitchFamily="18" charset="0"/>
              </a:rPr>
              <a:t>They begin to</a:t>
            </a:r>
            <a:r>
              <a:rPr lang="en-AU" sz="3200" b="1" smtClean="0">
                <a:solidFill>
                  <a:srgbClr val="CC66FF"/>
                </a:solidFill>
                <a:latin typeface="Verdana" pitchFamily="34" charset="0"/>
                <a:cs typeface="Times New Roman" pitchFamily="18" charset="0"/>
              </a:rPr>
              <a:t> use simple figurative language</a:t>
            </a:r>
          </a:p>
          <a:p>
            <a:pPr>
              <a:lnSpc>
                <a:spcPct val="90000"/>
              </a:lnSpc>
              <a:buFontTx/>
              <a:buNone/>
            </a:pPr>
            <a:r>
              <a:rPr lang="en-AU" sz="3200" b="1" smtClean="0">
                <a:solidFill>
                  <a:srgbClr val="CC66FF"/>
                </a:solidFill>
                <a:latin typeface="Verdana" pitchFamily="34" charset="0"/>
                <a:cs typeface="Times New Roman" pitchFamily="18" charset="0"/>
              </a:rPr>
              <a:t>and visual images.</a:t>
            </a:r>
            <a:r>
              <a:rPr lang="en-AU" sz="2900" b="1" smtClean="0">
                <a:solidFill>
                  <a:srgbClr val="CC66FF"/>
                </a:solidFill>
                <a:latin typeface="Verdana" pitchFamily="34" charset="0"/>
                <a:cs typeface="Times New Roman" pitchFamily="18" charset="0"/>
              </a:rPr>
              <a:t> </a:t>
            </a:r>
            <a:r>
              <a:rPr lang="en-AU" sz="2400" smtClean="0">
                <a:solidFill>
                  <a:schemeClr val="tx1"/>
                </a:solidFill>
                <a:latin typeface="Verdana" pitchFamily="34" charset="0"/>
                <a:cs typeface="Times New Roman" pitchFamily="18" charset="0"/>
              </a:rPr>
              <a:t>They use a range of vocabulary, a variety </a:t>
            </a:r>
          </a:p>
          <a:p>
            <a:pPr>
              <a:lnSpc>
                <a:spcPct val="90000"/>
              </a:lnSpc>
              <a:buFontTx/>
              <a:buNone/>
            </a:pPr>
            <a:r>
              <a:rPr lang="en-AU" sz="2400" smtClean="0">
                <a:solidFill>
                  <a:schemeClr val="tx1"/>
                </a:solidFill>
                <a:latin typeface="Verdana" pitchFamily="34" charset="0"/>
                <a:cs typeface="Times New Roman" pitchFamily="18" charset="0"/>
              </a:rPr>
              <a:t>of sentence structures, and use punctuation accurately, including </a:t>
            </a:r>
          </a:p>
          <a:p>
            <a:pPr>
              <a:lnSpc>
                <a:spcPct val="90000"/>
              </a:lnSpc>
              <a:buFontTx/>
              <a:buNone/>
            </a:pPr>
            <a:r>
              <a:rPr lang="en-AU" sz="2400" smtClean="0">
                <a:solidFill>
                  <a:schemeClr val="tx1"/>
                </a:solidFill>
                <a:latin typeface="Verdana" pitchFamily="34" charset="0"/>
                <a:cs typeface="Times New Roman" pitchFamily="18" charset="0"/>
              </a:rPr>
              <a:t>apostrophes. They identify and use different parts of speech,including</a:t>
            </a:r>
          </a:p>
          <a:p>
            <a:pPr>
              <a:lnSpc>
                <a:spcPct val="90000"/>
              </a:lnSpc>
              <a:buFontTx/>
              <a:buNone/>
            </a:pPr>
            <a:r>
              <a:rPr lang="en-AU" sz="2400" smtClean="0">
                <a:solidFill>
                  <a:schemeClr val="tx1"/>
                </a:solidFill>
                <a:latin typeface="Verdana" pitchFamily="34" charset="0"/>
                <a:cs typeface="Times New Roman" pitchFamily="18" charset="0"/>
              </a:rPr>
              <a:t>nouns, pronouns, adverbs, comparative adverbs and adjectives, and</a:t>
            </a:r>
          </a:p>
          <a:p>
            <a:pPr>
              <a:lnSpc>
                <a:spcPct val="90000"/>
              </a:lnSpc>
              <a:buFontTx/>
              <a:buNone/>
            </a:pPr>
            <a:r>
              <a:rPr lang="en-AU" sz="2400" smtClean="0">
                <a:solidFill>
                  <a:schemeClr val="tx1"/>
                </a:solidFill>
                <a:latin typeface="Verdana" pitchFamily="34" charset="0"/>
                <a:cs typeface="Times New Roman" pitchFamily="18" charset="0"/>
              </a:rPr>
              <a:t>use appropriate prepositions and conjunctions. They use a range of</a:t>
            </a:r>
          </a:p>
          <a:p>
            <a:pPr>
              <a:lnSpc>
                <a:spcPct val="90000"/>
              </a:lnSpc>
              <a:buFontTx/>
              <a:buNone/>
            </a:pPr>
            <a:r>
              <a:rPr lang="en-AU" sz="2400" smtClean="0">
                <a:solidFill>
                  <a:schemeClr val="tx1"/>
                </a:solidFill>
                <a:latin typeface="Verdana" pitchFamily="34" charset="0"/>
                <a:cs typeface="Times New Roman" pitchFamily="18" charset="0"/>
              </a:rPr>
              <a:t>approaches to spelling, applying morphemic knowledge and an </a:t>
            </a:r>
          </a:p>
          <a:p>
            <a:pPr>
              <a:lnSpc>
                <a:spcPct val="90000"/>
              </a:lnSpc>
              <a:buFontTx/>
              <a:buNone/>
            </a:pPr>
            <a:r>
              <a:rPr lang="en-AU" sz="2400" smtClean="0">
                <a:solidFill>
                  <a:schemeClr val="tx1"/>
                </a:solidFill>
                <a:latin typeface="Verdana" pitchFamily="34" charset="0"/>
                <a:cs typeface="Times New Roman" pitchFamily="18" charset="0"/>
              </a:rPr>
              <a:t>understanding of visual and phonic patterns. They employ a variety of</a:t>
            </a:r>
          </a:p>
          <a:p>
            <a:pPr>
              <a:lnSpc>
                <a:spcPct val="90000"/>
              </a:lnSpc>
              <a:buFontTx/>
              <a:buNone/>
            </a:pPr>
            <a:r>
              <a:rPr lang="en-AU" sz="2400" smtClean="0">
                <a:solidFill>
                  <a:schemeClr val="tx1"/>
                </a:solidFill>
                <a:latin typeface="Verdana" pitchFamily="34" charset="0"/>
                <a:cs typeface="Times New Roman" pitchFamily="18" charset="0"/>
              </a:rPr>
              <a:t>strategies for writing, including note-making, using models, planning,</a:t>
            </a:r>
          </a:p>
          <a:p>
            <a:pPr>
              <a:lnSpc>
                <a:spcPct val="90000"/>
              </a:lnSpc>
              <a:buFontTx/>
              <a:buNone/>
            </a:pPr>
            <a:r>
              <a:rPr lang="en-AU" sz="2400" smtClean="0">
                <a:solidFill>
                  <a:schemeClr val="tx1"/>
                </a:solidFill>
                <a:latin typeface="Verdana" pitchFamily="34" charset="0"/>
                <a:cs typeface="Times New Roman" pitchFamily="18" charset="0"/>
              </a:rPr>
              <a:t>editing and proofreading.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138238" y="381000"/>
            <a:ext cx="11053762" cy="1295400"/>
          </a:xfrm>
          <a:noFill/>
        </p:spPr>
        <p:txBody>
          <a:bodyPr/>
          <a:lstStyle/>
          <a:p>
            <a:r>
              <a:rPr lang="en-AU" smtClean="0">
                <a:ln>
                  <a:noFill/>
                </a:ln>
              </a:rPr>
              <a:t>NAPLAN Data</a:t>
            </a:r>
          </a:p>
        </p:txBody>
      </p:sp>
      <p:sp>
        <p:nvSpPr>
          <p:cNvPr id="35843" name="Rectangle 3"/>
          <p:cNvSpPr>
            <a:spLocks noGrp="1" noChangeArrowheads="1"/>
          </p:cNvSpPr>
          <p:nvPr>
            <p:ph type="body" idx="1"/>
          </p:nvPr>
        </p:nvSpPr>
        <p:spPr>
          <a:xfrm>
            <a:off x="381000" y="1371600"/>
            <a:ext cx="11811000" cy="7162800"/>
          </a:xfrm>
        </p:spPr>
        <p:txBody>
          <a:bodyPr/>
          <a:lstStyle/>
          <a:p>
            <a:pPr>
              <a:buFontTx/>
              <a:buNone/>
            </a:pPr>
            <a:endParaRPr lang="en-US" sz="2400" smtClean="0"/>
          </a:p>
        </p:txBody>
      </p:sp>
      <p:pic>
        <p:nvPicPr>
          <p:cNvPr id="35844" name="Picture 2"/>
          <p:cNvPicPr>
            <a:picLocks noChangeAspect="1" noChangeArrowheads="1"/>
          </p:cNvPicPr>
          <p:nvPr/>
        </p:nvPicPr>
        <p:blipFill>
          <a:blip r:embed="rId3"/>
          <a:srcRect/>
          <a:stretch>
            <a:fillRect/>
          </a:stretch>
        </p:blipFill>
        <p:spPr bwMode="auto">
          <a:xfrm>
            <a:off x="4929188" y="806450"/>
            <a:ext cx="7848600" cy="8286750"/>
          </a:xfrm>
          <a:prstGeom prst="rect">
            <a:avLst/>
          </a:prstGeom>
          <a:noFill/>
          <a:ln w="9525">
            <a:noFill/>
            <a:miter lim="800000"/>
            <a:headEnd/>
            <a:tailEnd/>
          </a:ln>
        </p:spPr>
      </p:pic>
      <p:sp>
        <p:nvSpPr>
          <p:cNvPr id="35845" name="Text Box 5"/>
          <p:cNvSpPr txBox="1">
            <a:spLocks noChangeArrowheads="1"/>
          </p:cNvSpPr>
          <p:nvPr/>
        </p:nvSpPr>
        <p:spPr bwMode="auto">
          <a:xfrm>
            <a:off x="685800" y="1600200"/>
            <a:ext cx="4724400" cy="457200"/>
          </a:xfrm>
          <a:prstGeom prst="rect">
            <a:avLst/>
          </a:prstGeom>
          <a:noFill/>
          <a:ln w="9525">
            <a:noFill/>
            <a:miter lim="800000"/>
            <a:headEnd/>
            <a:tailEnd/>
          </a:ln>
        </p:spPr>
        <p:txBody>
          <a:bodyPr>
            <a:spAutoFit/>
          </a:bodyPr>
          <a:lstStyle/>
          <a:p>
            <a:pPr>
              <a:spcBef>
                <a:spcPct val="50000"/>
              </a:spcBef>
            </a:pPr>
            <a:endParaRPr lang="en-US"/>
          </a:p>
        </p:txBody>
      </p:sp>
      <p:sp>
        <p:nvSpPr>
          <p:cNvPr id="35846" name="Rectangle 6"/>
          <p:cNvSpPr>
            <a:spLocks noChangeArrowheads="1"/>
          </p:cNvSpPr>
          <p:nvPr/>
        </p:nvSpPr>
        <p:spPr bwMode="auto">
          <a:xfrm>
            <a:off x="609600" y="1600200"/>
            <a:ext cx="4572000" cy="2282825"/>
          </a:xfrm>
          <a:prstGeom prst="rect">
            <a:avLst/>
          </a:prstGeom>
          <a:noFill/>
          <a:ln w="9525">
            <a:noFill/>
            <a:miter lim="800000"/>
            <a:headEnd/>
            <a:tailEnd/>
          </a:ln>
        </p:spPr>
        <p:txBody>
          <a:bodyPr>
            <a:spAutoFit/>
          </a:bodyPr>
          <a:lstStyle/>
          <a:p>
            <a:pPr>
              <a:spcBef>
                <a:spcPct val="50000"/>
              </a:spcBef>
            </a:pPr>
            <a:r>
              <a:rPr lang="en-AU" b="1">
                <a:latin typeface="Franklin Gothic Book" pitchFamily="34" charset="0"/>
                <a:cs typeface="Arial" pitchFamily="34" charset="0"/>
              </a:rPr>
              <a:t>Writing Criteria Report</a:t>
            </a:r>
            <a:endParaRPr lang="en-AU">
              <a:latin typeface="Franklin Gothic Book" pitchFamily="34" charset="0"/>
              <a:cs typeface="Arial" pitchFamily="34" charset="0"/>
            </a:endParaRPr>
          </a:p>
          <a:p>
            <a:pPr>
              <a:spcBef>
                <a:spcPct val="50000"/>
              </a:spcBef>
            </a:pPr>
            <a:r>
              <a:rPr lang="en-AU">
                <a:latin typeface="Franklin Gothic Book" pitchFamily="34" charset="0"/>
                <a:cs typeface="Arial" pitchFamily="34" charset="0"/>
              </a:rPr>
              <a:t>National Assessment Program - Literacy and Numeracy Tests 2009</a:t>
            </a:r>
          </a:p>
          <a:p>
            <a:pPr>
              <a:spcBef>
                <a:spcPct val="50000"/>
              </a:spcBef>
            </a:pPr>
            <a:r>
              <a:rPr lang="en-AU">
                <a:latin typeface="Franklin Gothic Book" pitchFamily="34" charset="0"/>
                <a:cs typeface="Arial" pitchFamily="34" charset="0"/>
              </a:rPr>
              <a:t>(Year 9, Group: ALL, Class: All)</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body" idx="1"/>
          </p:nvPr>
        </p:nvSpPr>
        <p:spPr>
          <a:xfrm>
            <a:off x="285750" y="1520825"/>
            <a:ext cx="12717463" cy="5951538"/>
          </a:xfrm>
        </p:spPr>
        <p:txBody>
          <a:bodyPr/>
          <a:lstStyle/>
          <a:p>
            <a:pPr>
              <a:buFontTx/>
              <a:buNone/>
            </a:pPr>
            <a:endParaRPr lang="en-US" sz="2800" smtClean="0"/>
          </a:p>
          <a:p>
            <a:pPr>
              <a:buFontTx/>
              <a:buNone/>
            </a:pPr>
            <a:r>
              <a:rPr lang="en-US" sz="2800" smtClean="0"/>
              <a:t>National Curriculum</a:t>
            </a:r>
            <a:endParaRPr lang="en-US" sz="2800" smtClean="0">
              <a:hlinkClick r:id="rId2" action="ppaction://hlinkfile"/>
            </a:endParaRPr>
          </a:p>
          <a:p>
            <a:pPr>
              <a:buFontTx/>
              <a:buNone/>
            </a:pPr>
            <a:r>
              <a:rPr lang="en-AU" smtClean="0">
                <a:hlinkClick r:id="rId2" action="ppaction://hlinkfile"/>
              </a:rPr>
              <a:t>English curriculum.pdf</a:t>
            </a:r>
          </a:p>
          <a:p>
            <a:endParaRPr lang="en-US" smtClean="0">
              <a:hlinkClick r:id="rId2" action="ppaction://hlinkfile"/>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noFill/>
        </p:spPr>
        <p:txBody>
          <a:bodyPr/>
          <a:lstStyle/>
          <a:p>
            <a:r>
              <a:rPr lang="en-AU" sz="6000" smtClean="0">
                <a:ln>
                  <a:noFill/>
                </a:ln>
              </a:rPr>
              <a:t>References</a:t>
            </a:r>
          </a:p>
        </p:txBody>
      </p:sp>
      <p:sp>
        <p:nvSpPr>
          <p:cNvPr id="37891" name="Rectangle 3"/>
          <p:cNvSpPr>
            <a:spLocks noGrp="1" noChangeArrowheads="1"/>
          </p:cNvSpPr>
          <p:nvPr>
            <p:ph type="body" idx="1"/>
          </p:nvPr>
        </p:nvSpPr>
        <p:spPr>
          <a:xfrm>
            <a:off x="285750" y="1520825"/>
            <a:ext cx="12717463" cy="5951538"/>
          </a:xfrm>
        </p:spPr>
        <p:txBody>
          <a:bodyPr/>
          <a:lstStyle/>
          <a:p>
            <a:r>
              <a:rPr lang="en-US" sz="2400" smtClean="0"/>
              <a:t>Western Australia First Steps</a:t>
            </a:r>
          </a:p>
          <a:p>
            <a:r>
              <a:rPr lang="en-US" sz="2400" smtClean="0"/>
              <a:t>VELS - Strands</a:t>
            </a:r>
          </a:p>
          <a:p>
            <a:r>
              <a:rPr lang="en-US" sz="2400" smtClean="0"/>
              <a:t>NAPLAN</a:t>
            </a:r>
          </a:p>
          <a:p>
            <a:r>
              <a:rPr lang="en-AU" sz="2400" i="1" smtClean="0"/>
              <a:t>Write ways : modelling writing forms</a:t>
            </a:r>
            <a:r>
              <a:rPr lang="en-AU" sz="2400" smtClean="0"/>
              <a:t>:  Lesley Wing Jan</a:t>
            </a:r>
          </a:p>
          <a:p>
            <a:r>
              <a:rPr lang="en-US" sz="2400" i="1" smtClean="0"/>
              <a:t>The Whole Story – Natural Learning and the Acquisition of Literacy in the Classroom</a:t>
            </a:r>
            <a:r>
              <a:rPr lang="en-US" sz="2400" smtClean="0"/>
              <a:t>:  Brian Cambourne</a:t>
            </a:r>
          </a:p>
          <a:p>
            <a:r>
              <a:rPr lang="en-US" sz="2400" i="1" smtClean="0"/>
              <a:t>Teaching Adolescent Writers:  </a:t>
            </a:r>
            <a:r>
              <a:rPr lang="en-US" sz="2400" smtClean="0"/>
              <a:t>Kelly Gallagher</a:t>
            </a:r>
          </a:p>
          <a:p>
            <a:r>
              <a:rPr lang="en-US" sz="2400" i="1" smtClean="0"/>
              <a:t>Invitations  - Changing as Teachers and Learners K-12:  </a:t>
            </a:r>
            <a:r>
              <a:rPr lang="en-US" sz="2400" smtClean="0"/>
              <a:t>Regie Routman</a:t>
            </a:r>
          </a:p>
          <a:p>
            <a:r>
              <a:rPr lang="en-US" sz="2400" smtClean="0"/>
              <a:t>ReadWriteThink – International Reading Association 2002</a:t>
            </a:r>
          </a:p>
          <a:p>
            <a:r>
              <a:rPr lang="en-AU" sz="2400" smtClean="0"/>
              <a:t>Freebody, P. (1992). A socio-cultural approach: Resourcing four roles as a literacy learner. In A. Watson &amp; A. Badenhop (Eds.), </a:t>
            </a:r>
            <a:r>
              <a:rPr lang="en-AU" sz="2400" i="1" smtClean="0"/>
              <a:t>Prevention of reading failure.</a:t>
            </a:r>
            <a:endParaRPr lang="en-US" sz="2400" smtClean="0"/>
          </a:p>
          <a:p>
            <a:r>
              <a:rPr lang="en-US" sz="2400" smtClean="0"/>
              <a:t>National Curriculum</a:t>
            </a:r>
          </a:p>
          <a:p>
            <a:pPr>
              <a:buFontTx/>
              <a:buNone/>
            </a:pPr>
            <a:r>
              <a:rPr lang="en-AU" sz="2400" u="sng" smtClean="0">
                <a:hlinkClick r:id="rId2"/>
              </a:rPr>
              <a:t>http://www.australiancurriculum.edu.au/Documents/English%20curriculum.pdf</a:t>
            </a:r>
            <a:r>
              <a:rPr lang="en-AU" sz="2400" smtClean="0"/>
              <a:t> </a:t>
            </a:r>
          </a:p>
          <a:p>
            <a:r>
              <a:rPr lang="en-US" sz="2400" smtClean="0"/>
              <a:t>Tasmanian Education Department</a:t>
            </a:r>
          </a:p>
          <a:p>
            <a:pPr>
              <a:buFontTx/>
              <a:buNone/>
            </a:pPr>
            <a:r>
              <a:rPr lang="en-AU" sz="2400" smtClean="0">
                <a:hlinkClick r:id="rId3"/>
              </a:rPr>
              <a:t>http://wwwfp.education.tas.gov.au/english/critlit.htm</a:t>
            </a:r>
            <a:endParaRPr lang="en-AU" sz="2400" smtClean="0"/>
          </a:p>
          <a:p>
            <a:endParaRPr lang="en-AU" smtClean="0"/>
          </a:p>
          <a:p>
            <a:endParaRPr lang="en-AU" smtClean="0"/>
          </a:p>
          <a:p>
            <a:endParaRPr lang="en-AU" smtClean="0"/>
          </a:p>
          <a:p>
            <a:endParaRPr lang="en-US"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ontent Placeholder 2"/>
          <p:cNvSpPr>
            <a:spLocks noGrp="1"/>
          </p:cNvSpPr>
          <p:nvPr>
            <p:ph idx="1"/>
          </p:nvPr>
        </p:nvSpPr>
        <p:spPr>
          <a:xfrm>
            <a:off x="1101725" y="846138"/>
            <a:ext cx="11053763" cy="6324600"/>
          </a:xfrm>
        </p:spPr>
        <p:txBody>
          <a:bodyPr/>
          <a:lstStyle/>
          <a:p>
            <a:r>
              <a:rPr lang="en-US" sz="3600" b="1" dirty="0" smtClean="0">
                <a:solidFill>
                  <a:srgbClr val="CC66FF"/>
                </a:solidFill>
              </a:rPr>
              <a:t>Reviewing today’s session</a:t>
            </a:r>
          </a:p>
          <a:p>
            <a:r>
              <a:rPr lang="en-US" sz="3600" dirty="0" smtClean="0">
                <a:solidFill>
                  <a:schemeClr val="tx1"/>
                </a:solidFill>
              </a:rPr>
              <a:t>A Multidimensional Approach to Teaching Writing</a:t>
            </a:r>
          </a:p>
          <a:p>
            <a:r>
              <a:rPr lang="en-US" sz="3600" dirty="0" smtClean="0">
                <a:solidFill>
                  <a:schemeClr val="tx1"/>
                </a:solidFill>
              </a:rPr>
              <a:t>Defining Contextual Understanding</a:t>
            </a:r>
          </a:p>
          <a:p>
            <a:r>
              <a:rPr lang="en-US" sz="3600" dirty="0" smtClean="0">
                <a:solidFill>
                  <a:schemeClr val="tx1"/>
                </a:solidFill>
              </a:rPr>
              <a:t>Activity:  How readers interpret text from different perspectives</a:t>
            </a:r>
          </a:p>
          <a:p>
            <a:r>
              <a:rPr lang="en-US" sz="3600" dirty="0" smtClean="0">
                <a:solidFill>
                  <a:schemeClr val="tx1"/>
                </a:solidFill>
              </a:rPr>
              <a:t>The Four Resources Model </a:t>
            </a:r>
            <a:r>
              <a:rPr lang="en-US" sz="3600" dirty="0" smtClean="0">
                <a:solidFill>
                  <a:schemeClr val="tx1"/>
                </a:solidFill>
              </a:rPr>
              <a:t>-</a:t>
            </a:r>
            <a:endParaRPr lang="en-US" sz="3600" dirty="0" smtClean="0">
              <a:solidFill>
                <a:schemeClr val="tx1"/>
              </a:solidFill>
            </a:endParaRPr>
          </a:p>
          <a:p>
            <a:r>
              <a:rPr lang="en-US" sz="3600" dirty="0" smtClean="0">
                <a:solidFill>
                  <a:schemeClr val="tx1"/>
                </a:solidFill>
              </a:rPr>
              <a:t>Introduced Contextual Understanding Through Shared Reading</a:t>
            </a:r>
          </a:p>
          <a:p>
            <a:r>
              <a:rPr lang="en-US" sz="3600" dirty="0" smtClean="0">
                <a:solidFill>
                  <a:schemeClr val="tx1"/>
                </a:solidFill>
              </a:rPr>
              <a:t>Identifying an instructional </a:t>
            </a:r>
            <a:r>
              <a:rPr lang="en-US" sz="3600" dirty="0" smtClean="0">
                <a:solidFill>
                  <a:schemeClr val="tx1"/>
                </a:solidFill>
              </a:rPr>
              <a:t>focus</a:t>
            </a:r>
          </a:p>
          <a:p>
            <a:endParaRPr lang="en-US" sz="3600" dirty="0" smtClean="0">
              <a:solidFill>
                <a:schemeClr val="tx1"/>
              </a:solidFill>
            </a:endParaRPr>
          </a:p>
          <a:p>
            <a:r>
              <a:rPr lang="en-US" sz="3600" smtClean="0">
                <a:solidFill>
                  <a:schemeClr val="tx1"/>
                </a:solidFill>
              </a:rPr>
              <a:t>Reflection 	</a:t>
            </a:r>
            <a:r>
              <a:rPr lang="en-US" sz="7200" smtClean="0">
                <a:solidFill>
                  <a:schemeClr val="tx1"/>
                </a:solidFill>
              </a:rPr>
              <a:t>PCQ</a:t>
            </a:r>
            <a:endParaRPr lang="en-US" sz="3600" dirty="0" smtClean="0">
              <a:solidFill>
                <a:schemeClr val="tx1"/>
              </a:solidFill>
            </a:endParaRPr>
          </a:p>
          <a:p>
            <a:endParaRPr lang="en-US" dirty="0" smtClean="0"/>
          </a:p>
          <a:p>
            <a:endParaRPr lang="en-AU"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noChangeArrowheads="1"/>
          </p:cNvPicPr>
          <p:nvPr/>
        </p:nvPicPr>
        <p:blipFill>
          <a:blip r:embed="rId3"/>
          <a:srcRect/>
          <a:stretch>
            <a:fillRect/>
          </a:stretch>
        </p:blipFill>
        <p:spPr bwMode="auto">
          <a:xfrm>
            <a:off x="938213" y="992188"/>
            <a:ext cx="11087100" cy="7847012"/>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4787900" y="3300413"/>
            <a:ext cx="13003213" cy="0"/>
          </a:xfrm>
          <a:prstGeom prst="rect">
            <a:avLst/>
          </a:prstGeom>
          <a:noFill/>
          <a:ln w="9525">
            <a:noFill/>
            <a:miter lim="800000"/>
            <a:headEnd/>
            <a:tailEnd/>
          </a:ln>
        </p:spPr>
        <p:txBody>
          <a:bodyPr lIns="18000" tIns="18000" rIns="18000" bIns="18000">
            <a:spAutoFit/>
          </a:bodyPr>
          <a:lstStyle/>
          <a:p>
            <a:endParaRPr lang="en-US"/>
          </a:p>
        </p:txBody>
      </p:sp>
      <p:sp>
        <p:nvSpPr>
          <p:cNvPr id="1028" name="Text Box 3"/>
          <p:cNvSpPr txBox="1">
            <a:spLocks noChangeArrowheads="1"/>
          </p:cNvSpPr>
          <p:nvPr/>
        </p:nvSpPr>
        <p:spPr bwMode="auto">
          <a:xfrm>
            <a:off x="2274888" y="3468688"/>
            <a:ext cx="8561387" cy="657225"/>
          </a:xfrm>
          <a:prstGeom prst="rect">
            <a:avLst/>
          </a:prstGeom>
          <a:noFill/>
          <a:ln w="9525">
            <a:noFill/>
            <a:miter lim="800000"/>
            <a:headEnd/>
            <a:tailEnd/>
          </a:ln>
        </p:spPr>
        <p:txBody>
          <a:bodyPr lIns="25601" tIns="25601" rIns="25601" bIns="25601">
            <a:spAutoFit/>
          </a:bodyPr>
          <a:lstStyle/>
          <a:p>
            <a:pPr defTabSz="1300163">
              <a:spcBef>
                <a:spcPct val="50000"/>
              </a:spcBef>
              <a:buFont typeface="Wingdings" pitchFamily="2" charset="2"/>
              <a:buNone/>
            </a:pPr>
            <a:endParaRPr lang="en-US" sz="4000"/>
          </a:p>
        </p:txBody>
      </p:sp>
      <p:sp>
        <p:nvSpPr>
          <p:cNvPr id="1029" name="Text Box 4"/>
          <p:cNvSpPr txBox="1">
            <a:spLocks noChangeArrowheads="1"/>
          </p:cNvSpPr>
          <p:nvPr/>
        </p:nvSpPr>
        <p:spPr bwMode="auto">
          <a:xfrm>
            <a:off x="4010025" y="4660900"/>
            <a:ext cx="261938" cy="349250"/>
          </a:xfrm>
          <a:prstGeom prst="rect">
            <a:avLst/>
          </a:prstGeom>
          <a:noFill/>
          <a:ln w="3175">
            <a:noFill/>
            <a:miter lim="800000"/>
            <a:headEnd/>
            <a:tailEnd/>
          </a:ln>
        </p:spPr>
        <p:txBody>
          <a:bodyPr wrap="none" lIns="130055" tIns="65028" rIns="130055" bIns="65028">
            <a:spAutoFit/>
          </a:bodyPr>
          <a:lstStyle/>
          <a:p>
            <a:pPr defTabSz="1300163"/>
            <a:endParaRPr lang="en-US" sz="1400">
              <a:latin typeface="Tahoma" pitchFamily="34" charset="0"/>
            </a:endParaRPr>
          </a:p>
        </p:txBody>
      </p:sp>
      <p:sp>
        <p:nvSpPr>
          <p:cNvPr id="1030" name="Text Box 5"/>
          <p:cNvSpPr txBox="1">
            <a:spLocks noChangeArrowheads="1"/>
          </p:cNvSpPr>
          <p:nvPr/>
        </p:nvSpPr>
        <p:spPr bwMode="auto">
          <a:xfrm>
            <a:off x="4551363" y="4770438"/>
            <a:ext cx="4008437" cy="347662"/>
          </a:xfrm>
          <a:prstGeom prst="rect">
            <a:avLst/>
          </a:prstGeom>
          <a:noFill/>
          <a:ln w="3175">
            <a:noFill/>
            <a:miter lim="800000"/>
            <a:headEnd/>
            <a:tailEnd/>
          </a:ln>
        </p:spPr>
        <p:txBody>
          <a:bodyPr lIns="130055" tIns="65028" rIns="130055" bIns="65028">
            <a:spAutoFit/>
          </a:bodyPr>
          <a:lstStyle/>
          <a:p>
            <a:pPr defTabSz="1300163"/>
            <a:endParaRPr lang="en-US" sz="1400">
              <a:latin typeface="Tahoma" pitchFamily="34" charset="0"/>
            </a:endParaRPr>
          </a:p>
        </p:txBody>
      </p:sp>
      <p:graphicFrame>
        <p:nvGraphicFramePr>
          <p:cNvPr id="1026" name="Object 2"/>
          <p:cNvGraphicFramePr>
            <a:graphicFrameLocks noChangeAspect="1"/>
          </p:cNvGraphicFramePr>
          <p:nvPr>
            <p:ph/>
          </p:nvPr>
        </p:nvGraphicFramePr>
        <p:xfrm>
          <a:off x="333375" y="1300163"/>
          <a:ext cx="12409488" cy="3028950"/>
        </p:xfrm>
        <a:graphic>
          <a:graphicData uri="http://schemas.openxmlformats.org/presentationml/2006/ole">
            <p:oleObj spid="_x0000_s1026" name="Document" r:id="rId4" imgW="8766048" imgH="2138172" progId="Word.Document.8">
              <p:embed/>
            </p:oleObj>
          </a:graphicData>
        </a:graphic>
      </p:graphicFrame>
      <p:grpSp>
        <p:nvGrpSpPr>
          <p:cNvPr id="1031" name="Group 7"/>
          <p:cNvGrpSpPr>
            <a:grpSpLocks/>
          </p:cNvGrpSpPr>
          <p:nvPr/>
        </p:nvGrpSpPr>
        <p:grpSpPr bwMode="auto">
          <a:xfrm>
            <a:off x="541338" y="1084263"/>
            <a:ext cx="12136437" cy="8288337"/>
            <a:chOff x="240" y="480"/>
            <a:chExt cx="5376" cy="3670"/>
          </a:xfrm>
        </p:grpSpPr>
        <p:sp>
          <p:nvSpPr>
            <p:cNvPr id="1033" name="Text Box 8"/>
            <p:cNvSpPr txBox="1">
              <a:spLocks noChangeArrowheads="1"/>
            </p:cNvSpPr>
            <p:nvPr/>
          </p:nvSpPr>
          <p:spPr bwMode="auto">
            <a:xfrm>
              <a:off x="240" y="480"/>
              <a:ext cx="5376" cy="3670"/>
            </a:xfrm>
            <a:prstGeom prst="rect">
              <a:avLst/>
            </a:prstGeom>
            <a:noFill/>
            <a:ln w="9525">
              <a:solidFill>
                <a:schemeClr val="tx1"/>
              </a:solidFill>
              <a:miter lim="800000"/>
              <a:headEnd/>
              <a:tailEnd/>
            </a:ln>
          </p:spPr>
          <p:txBody>
            <a:bodyPr lIns="130055" tIns="65028" rIns="130055" bIns="65028">
              <a:spAutoFit/>
            </a:bodyPr>
            <a:lstStyle/>
            <a:p>
              <a:pPr defTabSz="1300163">
                <a:spcBef>
                  <a:spcPct val="50000"/>
                </a:spcBef>
              </a:pPr>
              <a:r>
                <a:rPr lang="en-GB" sz="2000" b="1">
                  <a:solidFill>
                    <a:srgbClr val="CC66FF"/>
                  </a:solidFill>
                  <a:latin typeface="Tahoma" pitchFamily="34" charset="0"/>
                </a:rPr>
                <a:t>Purpose	        	         CONTEXT OF THE WRITING EVENT               Roles and Relationships</a:t>
              </a:r>
            </a:p>
            <a:p>
              <a:pPr defTabSz="1300163">
                <a:spcBef>
                  <a:spcPct val="50000"/>
                </a:spcBef>
              </a:pPr>
              <a:endParaRPr lang="en-GB" sz="2600">
                <a:latin typeface="Tahoma" pitchFamily="34" charset="0"/>
              </a:endParaRPr>
            </a:p>
            <a:p>
              <a:pPr defTabSz="1300163">
                <a:spcBef>
                  <a:spcPct val="50000"/>
                </a:spcBef>
              </a:pPr>
              <a:endParaRPr lang="en-GB" sz="2600">
                <a:latin typeface="Tahoma" pitchFamily="34" charset="0"/>
              </a:endParaRPr>
            </a:p>
            <a:p>
              <a:pPr defTabSz="1300163">
                <a:spcBef>
                  <a:spcPct val="50000"/>
                </a:spcBef>
              </a:pPr>
              <a:endParaRPr lang="en-GB" sz="2600">
                <a:latin typeface="Tahoma" pitchFamily="34" charset="0"/>
              </a:endParaRPr>
            </a:p>
            <a:p>
              <a:pPr defTabSz="1300163">
                <a:spcBef>
                  <a:spcPct val="50000"/>
                </a:spcBef>
              </a:pPr>
              <a:endParaRPr lang="en-GB" sz="2600">
                <a:latin typeface="Tahoma" pitchFamily="34" charset="0"/>
              </a:endParaRPr>
            </a:p>
            <a:p>
              <a:pPr defTabSz="1300163">
                <a:spcBef>
                  <a:spcPct val="50000"/>
                </a:spcBef>
              </a:pPr>
              <a:endParaRPr lang="en-GB" sz="2600">
                <a:latin typeface="Tahoma" pitchFamily="34" charset="0"/>
              </a:endParaRPr>
            </a:p>
            <a:p>
              <a:pPr defTabSz="1300163">
                <a:spcBef>
                  <a:spcPct val="50000"/>
                </a:spcBef>
              </a:pPr>
              <a:endParaRPr lang="en-GB" sz="2600">
                <a:latin typeface="Tahoma" pitchFamily="34" charset="0"/>
              </a:endParaRPr>
            </a:p>
            <a:p>
              <a:pPr defTabSz="1300163">
                <a:spcBef>
                  <a:spcPct val="50000"/>
                </a:spcBef>
              </a:pPr>
              <a:endParaRPr lang="en-GB" sz="2600">
                <a:latin typeface="Tahoma" pitchFamily="34" charset="0"/>
              </a:endParaRPr>
            </a:p>
            <a:p>
              <a:pPr defTabSz="1300163">
                <a:spcBef>
                  <a:spcPct val="50000"/>
                </a:spcBef>
              </a:pPr>
              <a:endParaRPr lang="en-GB" sz="2600">
                <a:latin typeface="Tahoma" pitchFamily="34" charset="0"/>
              </a:endParaRPr>
            </a:p>
            <a:p>
              <a:pPr defTabSz="1300163">
                <a:spcBef>
                  <a:spcPct val="50000"/>
                </a:spcBef>
              </a:pPr>
              <a:endParaRPr lang="en-GB" sz="2600">
                <a:latin typeface="Tahoma" pitchFamily="34" charset="0"/>
              </a:endParaRPr>
            </a:p>
            <a:p>
              <a:pPr defTabSz="1300163">
                <a:spcBef>
                  <a:spcPct val="50000"/>
                </a:spcBef>
              </a:pPr>
              <a:endParaRPr lang="en-GB" sz="2600">
                <a:latin typeface="Tahoma" pitchFamily="34" charset="0"/>
              </a:endParaRPr>
            </a:p>
            <a:p>
              <a:pPr defTabSz="1300163">
                <a:spcBef>
                  <a:spcPct val="50000"/>
                </a:spcBef>
              </a:pPr>
              <a:endParaRPr lang="en-GB" sz="2000" b="1">
                <a:latin typeface="Tahoma" pitchFamily="34" charset="0"/>
              </a:endParaRPr>
            </a:p>
            <a:p>
              <a:pPr defTabSz="1300163">
                <a:spcBef>
                  <a:spcPct val="50000"/>
                </a:spcBef>
              </a:pPr>
              <a:endParaRPr lang="en-GB" sz="2000" b="1">
                <a:latin typeface="Tahoma" pitchFamily="34" charset="0"/>
              </a:endParaRPr>
            </a:p>
            <a:p>
              <a:pPr defTabSz="1300163">
                <a:spcBef>
                  <a:spcPct val="50000"/>
                </a:spcBef>
              </a:pPr>
              <a:endParaRPr lang="en-GB" sz="2000" b="1">
                <a:solidFill>
                  <a:srgbClr val="CC66FF"/>
                </a:solidFill>
                <a:latin typeface="Tahoma" pitchFamily="34" charset="0"/>
              </a:endParaRPr>
            </a:p>
            <a:p>
              <a:pPr defTabSz="1300163">
                <a:spcBef>
                  <a:spcPct val="50000"/>
                </a:spcBef>
              </a:pPr>
              <a:r>
                <a:rPr lang="en-GB" sz="2000" b="1">
                  <a:solidFill>
                    <a:srgbClr val="CC66FF"/>
                  </a:solidFill>
                  <a:latin typeface="Tahoma" pitchFamily="34" charset="0"/>
                </a:rPr>
                <a:t>Subject Matter		Socio-cultural Influences			Situation</a:t>
              </a:r>
            </a:p>
          </p:txBody>
        </p:sp>
        <p:sp>
          <p:nvSpPr>
            <p:cNvPr id="1034" name="Text Box 9"/>
            <p:cNvSpPr txBox="1">
              <a:spLocks noChangeArrowheads="1"/>
            </p:cNvSpPr>
            <p:nvPr/>
          </p:nvSpPr>
          <p:spPr bwMode="auto">
            <a:xfrm>
              <a:off x="336" y="768"/>
              <a:ext cx="5088" cy="3102"/>
            </a:xfrm>
            <a:prstGeom prst="rect">
              <a:avLst/>
            </a:prstGeom>
            <a:noFill/>
            <a:ln w="3175">
              <a:solidFill>
                <a:schemeClr val="tx1"/>
              </a:solidFill>
              <a:miter lim="800000"/>
              <a:headEnd/>
              <a:tailEnd/>
            </a:ln>
          </p:spPr>
          <p:txBody>
            <a:bodyPr lIns="130055" tIns="65028" rIns="130055" bIns="65028">
              <a:spAutoFit/>
            </a:bodyPr>
            <a:lstStyle/>
            <a:p>
              <a:pPr defTabSz="1300163"/>
              <a:r>
                <a:rPr lang="en-GB" sz="2000">
                  <a:latin typeface="Tahoma" pitchFamily="34" charset="0"/>
                </a:rPr>
                <a:t>   </a:t>
              </a:r>
              <a:r>
                <a:rPr lang="en-GB" sz="1400">
                  <a:latin typeface="Tahoma" pitchFamily="34" charset="0"/>
                </a:rPr>
                <a:t>Summons </a:t>
              </a:r>
              <a:r>
                <a:rPr lang="en-GB" sz="2000">
                  <a:latin typeface="Tahoma" pitchFamily="34" charset="0"/>
                </a:rPr>
                <a:t>	            		</a:t>
              </a:r>
              <a:r>
                <a:rPr lang="en-GB" sz="2000" b="1">
                  <a:latin typeface="Tahoma" pitchFamily="34" charset="0"/>
                </a:rPr>
                <a:t>RANGE OF TEXT FORMS	</a:t>
              </a:r>
              <a:r>
                <a:rPr lang="en-GB" sz="1400">
                  <a:latin typeface="Tahoma" pitchFamily="34" charset="0"/>
                </a:rPr>
                <a:t>Blueprints     		Cartoons</a:t>
              </a:r>
            </a:p>
            <a:p>
              <a:pPr defTabSz="1300163"/>
              <a:endParaRPr lang="en-GB" sz="1400">
                <a:latin typeface="Tahoma" pitchFamily="34" charset="0"/>
              </a:endParaRPr>
            </a:p>
            <a:p>
              <a:pPr defTabSz="1300163">
                <a:lnSpc>
                  <a:spcPct val="95000"/>
                </a:lnSpc>
                <a:spcBef>
                  <a:spcPct val="20000"/>
                </a:spcBef>
                <a:spcAft>
                  <a:spcPct val="20000"/>
                </a:spcAft>
              </a:pPr>
              <a:r>
                <a:rPr lang="en-GB" sz="1400">
                  <a:latin typeface="Tahoma" pitchFamily="34" charset="0"/>
                </a:rPr>
                <a:t>Rules     		 Memos       	 Affidavits      	  Policies      	Timetables                  Complaints                Narratives</a:t>
              </a:r>
            </a:p>
            <a:p>
              <a:pPr defTabSz="1300163">
                <a:lnSpc>
                  <a:spcPct val="95000"/>
                </a:lnSpc>
                <a:spcBef>
                  <a:spcPct val="20000"/>
                </a:spcBef>
                <a:spcAft>
                  <a:spcPct val="20000"/>
                </a:spcAft>
              </a:pPr>
              <a:r>
                <a:rPr lang="en-GB" sz="1400">
                  <a:latin typeface="Tahoma" pitchFamily="34" charset="0"/>
                </a:rPr>
                <a:t>     	Poems       	             Song Lyrics                             Fairy Tales	 Fables                Myths</a:t>
              </a:r>
            </a:p>
            <a:p>
              <a:pPr defTabSz="1300163">
                <a:lnSpc>
                  <a:spcPct val="95000"/>
                </a:lnSpc>
                <a:spcBef>
                  <a:spcPct val="20000"/>
                </a:spcBef>
                <a:spcAft>
                  <a:spcPct val="20000"/>
                </a:spcAft>
              </a:pPr>
              <a:r>
                <a:rPr lang="en-GB" sz="1400">
                  <a:latin typeface="Tahoma" pitchFamily="34" charset="0"/>
                </a:rPr>
                <a:t>Instructions                   Interviews                         Blurbs                                      Descriptions                       Competition Entries</a:t>
              </a:r>
            </a:p>
            <a:p>
              <a:pPr defTabSz="1300163">
                <a:lnSpc>
                  <a:spcPct val="95000"/>
                </a:lnSpc>
                <a:spcBef>
                  <a:spcPct val="20000"/>
                </a:spcBef>
                <a:spcAft>
                  <a:spcPct val="20000"/>
                </a:spcAft>
              </a:pPr>
              <a:endParaRPr lang="en-GB" sz="1400">
                <a:latin typeface="Tahoma" pitchFamily="34" charset="0"/>
              </a:endParaRPr>
            </a:p>
            <a:p>
              <a:pPr defTabSz="1300163">
                <a:lnSpc>
                  <a:spcPct val="95000"/>
                </a:lnSpc>
                <a:spcBef>
                  <a:spcPct val="20000"/>
                </a:spcBef>
                <a:spcAft>
                  <a:spcPct val="20000"/>
                </a:spcAft>
              </a:pPr>
              <a:r>
                <a:rPr lang="en-GB" sz="1400">
                  <a:latin typeface="Tahoma" pitchFamily="34" charset="0"/>
                </a:rPr>
                <a:t>Diaries								Lists</a:t>
              </a:r>
            </a:p>
            <a:p>
              <a:pPr defTabSz="1300163">
                <a:lnSpc>
                  <a:spcPct val="95000"/>
                </a:lnSpc>
                <a:spcBef>
                  <a:spcPct val="20000"/>
                </a:spcBef>
                <a:spcAft>
                  <a:spcPct val="20000"/>
                </a:spcAft>
              </a:pPr>
              <a:endParaRPr lang="en-GB" sz="1400">
                <a:latin typeface="Tahoma" pitchFamily="34" charset="0"/>
              </a:endParaRPr>
            </a:p>
            <a:p>
              <a:pPr defTabSz="1300163">
                <a:lnSpc>
                  <a:spcPct val="95000"/>
                </a:lnSpc>
                <a:spcBef>
                  <a:spcPct val="20000"/>
                </a:spcBef>
                <a:spcAft>
                  <a:spcPct val="20000"/>
                </a:spcAft>
              </a:pPr>
              <a:r>
                <a:rPr lang="en-GB" sz="1400">
                  <a:latin typeface="Tahoma" pitchFamily="34" charset="0"/>
                </a:rPr>
                <a:t>Menus								Retells</a:t>
              </a:r>
            </a:p>
            <a:p>
              <a:pPr defTabSz="1300163">
                <a:lnSpc>
                  <a:spcPct val="95000"/>
                </a:lnSpc>
                <a:spcBef>
                  <a:spcPct val="20000"/>
                </a:spcBef>
                <a:spcAft>
                  <a:spcPct val="20000"/>
                </a:spcAft>
              </a:pPr>
              <a:r>
                <a:rPr lang="en-GB" sz="1400">
                  <a:latin typeface="Tahoma" pitchFamily="34" charset="0"/>
                </a:rPr>
                <a:t>	</a:t>
              </a:r>
            </a:p>
            <a:p>
              <a:pPr defTabSz="1300163">
                <a:lnSpc>
                  <a:spcPct val="95000"/>
                </a:lnSpc>
                <a:spcBef>
                  <a:spcPct val="20000"/>
                </a:spcBef>
                <a:spcAft>
                  <a:spcPct val="20000"/>
                </a:spcAft>
              </a:pPr>
              <a:r>
                <a:rPr lang="en-GB" sz="1400">
                  <a:latin typeface="Tahoma" pitchFamily="34" charset="0"/>
                </a:rPr>
                <a:t>Surveys							               	Recipes</a:t>
              </a:r>
            </a:p>
            <a:p>
              <a:pPr defTabSz="1300163">
                <a:lnSpc>
                  <a:spcPct val="95000"/>
                </a:lnSpc>
                <a:spcBef>
                  <a:spcPct val="20000"/>
                </a:spcBef>
                <a:spcAft>
                  <a:spcPct val="20000"/>
                </a:spcAft>
              </a:pPr>
              <a:r>
                <a:rPr lang="en-GB" sz="1400">
                  <a:latin typeface="Tahoma" pitchFamily="34" charset="0"/>
                </a:rPr>
                <a:t>Notes							              	Journals</a:t>
              </a:r>
            </a:p>
            <a:p>
              <a:pPr defTabSz="1300163">
                <a:lnSpc>
                  <a:spcPct val="95000"/>
                </a:lnSpc>
                <a:spcBef>
                  <a:spcPct val="20000"/>
                </a:spcBef>
                <a:spcAft>
                  <a:spcPct val="20000"/>
                </a:spcAft>
              </a:pPr>
              <a:endParaRPr lang="en-GB" sz="1400">
                <a:latin typeface="Tahoma" pitchFamily="34" charset="0"/>
              </a:endParaRPr>
            </a:p>
            <a:p>
              <a:pPr defTabSz="1300163">
                <a:lnSpc>
                  <a:spcPct val="95000"/>
                </a:lnSpc>
                <a:spcBef>
                  <a:spcPct val="20000"/>
                </a:spcBef>
                <a:spcAft>
                  <a:spcPct val="20000"/>
                </a:spcAft>
              </a:pPr>
              <a:r>
                <a:rPr lang="en-GB" sz="1400">
                  <a:latin typeface="Tahoma" pitchFamily="34" charset="0"/>
                </a:rPr>
                <a:t>Messages						                              	Invoices</a:t>
              </a:r>
            </a:p>
            <a:p>
              <a:pPr defTabSz="1300163">
                <a:lnSpc>
                  <a:spcPct val="95000"/>
                </a:lnSpc>
                <a:spcBef>
                  <a:spcPct val="20000"/>
                </a:spcBef>
                <a:spcAft>
                  <a:spcPct val="20000"/>
                </a:spcAft>
              </a:pPr>
              <a:endParaRPr lang="en-GB" sz="1400">
                <a:latin typeface="Tahoma" pitchFamily="34" charset="0"/>
              </a:endParaRPr>
            </a:p>
            <a:p>
              <a:pPr defTabSz="1300163">
                <a:lnSpc>
                  <a:spcPct val="95000"/>
                </a:lnSpc>
                <a:spcBef>
                  <a:spcPct val="20000"/>
                </a:spcBef>
                <a:spcAft>
                  <a:spcPct val="20000"/>
                </a:spcAft>
              </a:pPr>
              <a:r>
                <a:rPr lang="en-GB" sz="1400">
                  <a:latin typeface="Tahoma" pitchFamily="34" charset="0"/>
                </a:rPr>
                <a:t>Reports								Word Directions								Puzzles</a:t>
              </a:r>
            </a:p>
            <a:p>
              <a:pPr defTabSz="1300163">
                <a:lnSpc>
                  <a:spcPct val="95000"/>
                </a:lnSpc>
                <a:spcBef>
                  <a:spcPct val="20000"/>
                </a:spcBef>
                <a:spcAft>
                  <a:spcPct val="20000"/>
                </a:spcAft>
              </a:pPr>
              <a:r>
                <a:rPr lang="en-GB" sz="1400">
                  <a:latin typeface="Tahoma" pitchFamily="34" charset="0"/>
                </a:rPr>
                <a:t>Labels	</a:t>
              </a:r>
            </a:p>
            <a:p>
              <a:pPr defTabSz="1300163">
                <a:lnSpc>
                  <a:spcPct val="95000"/>
                </a:lnSpc>
                <a:spcBef>
                  <a:spcPct val="20000"/>
                </a:spcBef>
                <a:spcAft>
                  <a:spcPct val="20000"/>
                </a:spcAft>
              </a:pPr>
              <a:r>
                <a:rPr lang="en-GB" sz="1400">
                  <a:latin typeface="Tahoma" pitchFamily="34" charset="0"/>
                </a:rPr>
                <a:t>						                      		 Indexes</a:t>
              </a:r>
            </a:p>
            <a:p>
              <a:pPr defTabSz="1300163">
                <a:lnSpc>
                  <a:spcPct val="95000"/>
                </a:lnSpc>
                <a:spcBef>
                  <a:spcPct val="20000"/>
                </a:spcBef>
                <a:spcAft>
                  <a:spcPct val="20000"/>
                </a:spcAft>
              </a:pPr>
              <a:endParaRPr lang="en-GB" sz="1400">
                <a:latin typeface="Tahoma" pitchFamily="34" charset="0"/>
              </a:endParaRPr>
            </a:p>
            <a:p>
              <a:pPr defTabSz="1300163">
                <a:lnSpc>
                  <a:spcPct val="95000"/>
                </a:lnSpc>
                <a:spcBef>
                  <a:spcPct val="20000"/>
                </a:spcBef>
                <a:spcAft>
                  <a:spcPct val="20000"/>
                </a:spcAft>
              </a:pPr>
              <a:r>
                <a:rPr lang="en-GB" sz="1400">
                  <a:latin typeface="Tahoma" pitchFamily="34" charset="0"/>
                </a:rPr>
                <a:t>Glossaries     	Expositions      		 Editorials       	Job Applications       	Headlines        	             Questionnaires</a:t>
              </a:r>
            </a:p>
            <a:p>
              <a:pPr defTabSz="1300163">
                <a:lnSpc>
                  <a:spcPct val="95000"/>
                </a:lnSpc>
                <a:spcBef>
                  <a:spcPct val="20000"/>
                </a:spcBef>
                <a:spcAft>
                  <a:spcPct val="20000"/>
                </a:spcAft>
              </a:pPr>
              <a:r>
                <a:rPr lang="en-GB" sz="1400">
                  <a:latin typeface="Tahoma" pitchFamily="34" charset="0"/>
                </a:rPr>
                <a:t>      Explanations                        Apologies                     Invitations                   Jokes                   Experiments   </a:t>
              </a:r>
            </a:p>
            <a:p>
              <a:pPr defTabSz="1300163">
                <a:lnSpc>
                  <a:spcPct val="95000"/>
                </a:lnSpc>
                <a:spcBef>
                  <a:spcPct val="20000"/>
                </a:spcBef>
                <a:spcAft>
                  <a:spcPct val="20000"/>
                </a:spcAft>
              </a:pPr>
              <a:r>
                <a:rPr lang="en-GB" sz="1400">
                  <a:latin typeface="Tahoma" pitchFamily="34" charset="0"/>
                </a:rPr>
                <a:t>Comics    Contents Pages        Biographies     Autobiographies     Meeting Minutes              Personal Correspondence                 Reviews</a:t>
              </a:r>
              <a:r>
                <a:rPr lang="en-GB" sz="1700">
                  <a:latin typeface="Tahoma" pitchFamily="34" charset="0"/>
                </a:rPr>
                <a:t> </a:t>
              </a:r>
            </a:p>
            <a:p>
              <a:pPr defTabSz="1300163"/>
              <a:endParaRPr lang="en-GB" sz="1700">
                <a:latin typeface="Tahoma" pitchFamily="34" charset="0"/>
              </a:endParaRPr>
            </a:p>
          </p:txBody>
        </p:sp>
        <p:grpSp>
          <p:nvGrpSpPr>
            <p:cNvPr id="1035" name="Group 10"/>
            <p:cNvGrpSpPr>
              <a:grpSpLocks/>
            </p:cNvGrpSpPr>
            <p:nvPr/>
          </p:nvGrpSpPr>
          <p:grpSpPr bwMode="auto">
            <a:xfrm>
              <a:off x="816" y="1488"/>
              <a:ext cx="4128" cy="1785"/>
              <a:chOff x="1008" y="1488"/>
              <a:chExt cx="4128" cy="1785"/>
            </a:xfrm>
          </p:grpSpPr>
          <p:sp>
            <p:nvSpPr>
              <p:cNvPr id="1036" name="Text Box 11"/>
              <p:cNvSpPr txBox="1">
                <a:spLocks noChangeArrowheads="1"/>
              </p:cNvSpPr>
              <p:nvPr/>
            </p:nvSpPr>
            <p:spPr bwMode="auto">
              <a:xfrm>
                <a:off x="1008" y="1488"/>
                <a:ext cx="4128" cy="1785"/>
              </a:xfrm>
              <a:prstGeom prst="rect">
                <a:avLst/>
              </a:prstGeom>
              <a:noFill/>
              <a:ln w="3175">
                <a:solidFill>
                  <a:schemeClr val="tx1"/>
                </a:solidFill>
                <a:miter lim="800000"/>
                <a:headEnd/>
                <a:tailEnd/>
              </a:ln>
            </p:spPr>
            <p:txBody>
              <a:bodyPr lIns="130055" tIns="65028" rIns="130055" bIns="65028">
                <a:spAutoFit/>
              </a:bodyPr>
              <a:lstStyle/>
              <a:p>
                <a:pPr defTabSz="1300163"/>
                <a:r>
                  <a:rPr lang="en-GB" sz="1700" b="1">
                    <a:latin typeface="Tahoma" pitchFamily="34" charset="0"/>
                  </a:rPr>
                  <a:t>Planning </a:t>
                </a:r>
                <a:r>
                  <a:rPr lang="en-GB" sz="1700">
                    <a:latin typeface="Tahoma" pitchFamily="34" charset="0"/>
                  </a:rPr>
                  <a:t>		           </a:t>
                </a:r>
                <a:r>
                  <a:rPr lang="en-GB" sz="1700" b="1">
                    <a:latin typeface="Tahoma" pitchFamily="34" charset="0"/>
                  </a:rPr>
                  <a:t>WRITING PROCESSES</a:t>
                </a:r>
                <a:r>
                  <a:rPr lang="en-GB" sz="1700">
                    <a:latin typeface="Tahoma" pitchFamily="34" charset="0"/>
                  </a:rPr>
                  <a:t>	                   </a:t>
                </a:r>
                <a:r>
                  <a:rPr lang="en-GB" sz="1700" b="1">
                    <a:latin typeface="Tahoma" pitchFamily="34" charset="0"/>
                  </a:rPr>
                  <a:t>Drafting</a:t>
                </a:r>
              </a:p>
              <a:p>
                <a:pPr defTabSz="1300163"/>
                <a:endParaRPr lang="en-GB" sz="1700" b="1">
                  <a:latin typeface="Tahoma" pitchFamily="34" charset="0"/>
                </a:endParaRPr>
              </a:p>
              <a:p>
                <a:pPr defTabSz="1300163"/>
                <a:endParaRPr lang="en-GB" sz="1700">
                  <a:latin typeface="Tahoma" pitchFamily="34" charset="0"/>
                </a:endParaRPr>
              </a:p>
              <a:p>
                <a:pPr defTabSz="1300163"/>
                <a:endParaRPr lang="en-GB" sz="1700">
                  <a:latin typeface="Tahoma" pitchFamily="34" charset="0"/>
                </a:endParaRPr>
              </a:p>
              <a:p>
                <a:pPr defTabSz="1300163"/>
                <a:endParaRPr lang="en-GB" sz="1700">
                  <a:latin typeface="Tahoma" pitchFamily="34" charset="0"/>
                </a:endParaRPr>
              </a:p>
              <a:p>
                <a:pPr defTabSz="1300163"/>
                <a:endParaRPr lang="en-GB" sz="1700">
                  <a:latin typeface="Tahoma" pitchFamily="34" charset="0"/>
                </a:endParaRPr>
              </a:p>
              <a:p>
                <a:pPr defTabSz="1300163"/>
                <a:endParaRPr lang="en-GB" sz="1700">
                  <a:latin typeface="Tahoma" pitchFamily="34" charset="0"/>
                </a:endParaRPr>
              </a:p>
              <a:p>
                <a:pPr defTabSz="1300163"/>
                <a:endParaRPr lang="en-GB" sz="1700">
                  <a:latin typeface="Tahoma" pitchFamily="34" charset="0"/>
                </a:endParaRPr>
              </a:p>
              <a:p>
                <a:pPr defTabSz="1300163"/>
                <a:endParaRPr lang="en-GB" sz="1700">
                  <a:latin typeface="Tahoma" pitchFamily="34" charset="0"/>
                </a:endParaRPr>
              </a:p>
              <a:p>
                <a:pPr defTabSz="1300163"/>
                <a:endParaRPr lang="en-GB" sz="1700">
                  <a:latin typeface="Tahoma" pitchFamily="34" charset="0"/>
                </a:endParaRPr>
              </a:p>
              <a:p>
                <a:pPr defTabSz="1300163"/>
                <a:endParaRPr lang="en-GB" sz="1700">
                  <a:latin typeface="Tahoma" pitchFamily="34" charset="0"/>
                </a:endParaRPr>
              </a:p>
              <a:p>
                <a:pPr defTabSz="1300163"/>
                <a:endParaRPr lang="en-GB" sz="1700">
                  <a:latin typeface="Tahoma" pitchFamily="34" charset="0"/>
                </a:endParaRPr>
              </a:p>
              <a:p>
                <a:pPr defTabSz="1300163"/>
                <a:endParaRPr lang="en-GB" sz="1700">
                  <a:latin typeface="Tahoma" pitchFamily="34" charset="0"/>
                </a:endParaRPr>
              </a:p>
              <a:p>
                <a:pPr defTabSz="1300163"/>
                <a:endParaRPr lang="en-GB" sz="1700">
                  <a:latin typeface="Tahoma" pitchFamily="34" charset="0"/>
                </a:endParaRPr>
              </a:p>
              <a:p>
                <a:pPr defTabSz="1300163"/>
                <a:r>
                  <a:rPr lang="en-GB" sz="1700" b="1">
                    <a:latin typeface="Tahoma" pitchFamily="34" charset="0"/>
                  </a:rPr>
                  <a:t>Publishing</a:t>
                </a:r>
                <a:r>
                  <a:rPr lang="en-GB" sz="1700">
                    <a:latin typeface="Tahoma" pitchFamily="34" charset="0"/>
                  </a:rPr>
                  <a:t>			</a:t>
                </a:r>
                <a:r>
                  <a:rPr lang="en-GB" sz="1700" b="1">
                    <a:latin typeface="Tahoma" pitchFamily="34" charset="0"/>
                  </a:rPr>
                  <a:t>Conferring	</a:t>
                </a:r>
                <a:r>
                  <a:rPr lang="en-GB" sz="1700">
                    <a:latin typeface="Tahoma" pitchFamily="34" charset="0"/>
                  </a:rPr>
                  <a:t>	                     </a:t>
                </a:r>
                <a:r>
                  <a:rPr lang="en-GB" sz="1700" b="1">
                    <a:latin typeface="Tahoma" pitchFamily="34" charset="0"/>
                  </a:rPr>
                  <a:t>Refining</a:t>
                </a:r>
              </a:p>
            </p:txBody>
          </p:sp>
          <p:grpSp>
            <p:nvGrpSpPr>
              <p:cNvPr id="1037" name="Group 12"/>
              <p:cNvGrpSpPr>
                <a:grpSpLocks/>
              </p:cNvGrpSpPr>
              <p:nvPr/>
            </p:nvGrpSpPr>
            <p:grpSpPr bwMode="auto">
              <a:xfrm>
                <a:off x="1152" y="1680"/>
                <a:ext cx="3792" cy="1346"/>
                <a:chOff x="1104" y="1680"/>
                <a:chExt cx="3792" cy="1346"/>
              </a:xfrm>
            </p:grpSpPr>
            <p:sp>
              <p:nvSpPr>
                <p:cNvPr id="1038" name="Text Box 13"/>
                <p:cNvSpPr txBox="1">
                  <a:spLocks noChangeArrowheads="1"/>
                </p:cNvSpPr>
                <p:nvPr/>
              </p:nvSpPr>
              <p:spPr bwMode="auto">
                <a:xfrm>
                  <a:off x="1104" y="1680"/>
                  <a:ext cx="3792" cy="1346"/>
                </a:xfrm>
                <a:prstGeom prst="rect">
                  <a:avLst/>
                </a:prstGeom>
                <a:noFill/>
                <a:ln w="3175">
                  <a:solidFill>
                    <a:schemeClr val="tx1"/>
                  </a:solidFill>
                  <a:miter lim="800000"/>
                  <a:headEnd/>
                  <a:tailEnd/>
                </a:ln>
              </p:spPr>
              <p:txBody>
                <a:bodyPr lIns="130055" tIns="65028" rIns="130055" bIns="65028">
                  <a:spAutoFit/>
                </a:bodyPr>
                <a:lstStyle/>
                <a:p>
                  <a:pPr defTabSz="1300163"/>
                  <a:r>
                    <a:rPr lang="en-GB" sz="1700">
                      <a:latin typeface="Tahoma" pitchFamily="34" charset="0"/>
                    </a:rPr>
                    <a:t>	                   </a:t>
                  </a:r>
                  <a:r>
                    <a:rPr lang="en-GB" sz="1700" b="1">
                      <a:latin typeface="Tahoma" pitchFamily="34" charset="0"/>
                    </a:rPr>
                    <a:t>WRITING STRATEGIES </a:t>
                  </a:r>
                </a:p>
                <a:p>
                  <a:pPr defTabSz="1300163"/>
                  <a:r>
                    <a:rPr lang="en-GB" sz="1400">
                      <a:latin typeface="Tahoma" pitchFamily="34" charset="0"/>
                    </a:rPr>
                    <a:t>self – questioning               paraphrasing / summarising            connecting                           chunking </a:t>
                  </a:r>
                </a:p>
                <a:p>
                  <a:pPr defTabSz="1300163"/>
                  <a:r>
                    <a:rPr lang="en-GB" sz="1400">
                      <a:latin typeface="Tahoma" pitchFamily="34" charset="0"/>
                    </a:rPr>
                    <a:t>					        using</a:t>
                  </a:r>
                </a:p>
                <a:p>
                  <a:pPr defTabSz="1300163"/>
                  <a:r>
                    <a:rPr lang="en-GB" sz="1400">
                      <a:latin typeface="Tahoma" pitchFamily="34" charset="0"/>
                    </a:rPr>
                    <a:t>predicting  				                      spelling generalisations </a:t>
                  </a:r>
                </a:p>
                <a:p>
                  <a:pPr defTabSz="1300163"/>
                  <a:endParaRPr lang="en-GB" sz="1400">
                    <a:latin typeface="Tahoma" pitchFamily="34" charset="0"/>
                  </a:endParaRPr>
                </a:p>
                <a:p>
                  <a:pPr defTabSz="1300163"/>
                  <a:r>
                    <a:rPr lang="en-GB" sz="1400">
                      <a:latin typeface="Tahoma" pitchFamily="34" charset="0"/>
                    </a:rPr>
                    <a:t>creating images  			                                    sounding out  determining importance 			                                  using analogy  </a:t>
                  </a:r>
                </a:p>
                <a:p>
                  <a:pPr defTabSz="1300163"/>
                  <a:r>
                    <a:rPr lang="en-GB" sz="1400">
                      <a:latin typeface="Tahoma" pitchFamily="34" charset="0"/>
                    </a:rPr>
                    <a:t>			                                             consulting an authority comparing 				                         </a:t>
                  </a:r>
                </a:p>
                <a:p>
                  <a:pPr defTabSz="1300163"/>
                  <a:r>
                    <a:rPr lang="en-GB" sz="1400">
                      <a:latin typeface="Tahoma" pitchFamily="34" charset="0"/>
                    </a:rPr>
                    <a:t>					           using meaning</a:t>
                  </a:r>
                </a:p>
                <a:p>
                  <a:pPr defTabSz="1300163"/>
                  <a:r>
                    <a:rPr lang="en-GB" sz="1400">
                      <a:latin typeface="Tahoma" pitchFamily="34" charset="0"/>
                    </a:rPr>
                    <a:t> re-reading                                                                                                        using memory aids synthesising                                                                                                    using visual memory </a:t>
                  </a:r>
                </a:p>
                <a:p>
                  <a:pPr defTabSz="1300163"/>
                  <a:r>
                    <a:rPr lang="en-GB" sz="1700">
                      <a:latin typeface="Tahoma" pitchFamily="34" charset="0"/>
                    </a:rPr>
                    <a:t>		            </a:t>
                  </a:r>
                </a:p>
              </p:txBody>
            </p:sp>
            <p:grpSp>
              <p:nvGrpSpPr>
                <p:cNvPr id="1039" name="Group 14"/>
                <p:cNvGrpSpPr>
                  <a:grpSpLocks/>
                </p:cNvGrpSpPr>
                <p:nvPr/>
              </p:nvGrpSpPr>
              <p:grpSpPr bwMode="auto">
                <a:xfrm>
                  <a:off x="2064" y="2016"/>
                  <a:ext cx="1824" cy="852"/>
                  <a:chOff x="2352" y="1296"/>
                  <a:chExt cx="1824" cy="852"/>
                </a:xfrm>
              </p:grpSpPr>
              <p:sp>
                <p:nvSpPr>
                  <p:cNvPr id="1040" name="Text Box 15"/>
                  <p:cNvSpPr txBox="1">
                    <a:spLocks noChangeArrowheads="1"/>
                  </p:cNvSpPr>
                  <p:nvPr/>
                </p:nvSpPr>
                <p:spPr bwMode="auto">
                  <a:xfrm>
                    <a:off x="2352" y="1296"/>
                    <a:ext cx="1824" cy="852"/>
                  </a:xfrm>
                  <a:prstGeom prst="rect">
                    <a:avLst/>
                  </a:prstGeom>
                  <a:noFill/>
                  <a:ln w="3175">
                    <a:solidFill>
                      <a:schemeClr val="tx1"/>
                    </a:solidFill>
                    <a:miter lim="800000"/>
                    <a:headEnd/>
                    <a:tailEnd/>
                  </a:ln>
                </p:spPr>
                <p:txBody>
                  <a:bodyPr lIns="130055" tIns="65028" rIns="130055" bIns="65028">
                    <a:spAutoFit/>
                  </a:bodyPr>
                  <a:lstStyle/>
                  <a:p>
                    <a:pPr algn="ctr" defTabSz="1300163">
                      <a:spcBef>
                        <a:spcPct val="50000"/>
                      </a:spcBef>
                    </a:pPr>
                    <a:r>
                      <a:rPr lang="en-AU" sz="1400" b="1">
                        <a:latin typeface="Tahoma" pitchFamily="34" charset="0"/>
                      </a:rPr>
                      <a:t>THREE CUEING SYSTEM</a:t>
                    </a:r>
                  </a:p>
                  <a:p>
                    <a:pPr algn="ctr" defTabSz="1300163">
                      <a:spcBef>
                        <a:spcPct val="50000"/>
                      </a:spcBef>
                    </a:pPr>
                    <a:endParaRPr lang="en-AU" sz="1100" b="1">
                      <a:latin typeface="Tahoma" pitchFamily="34" charset="0"/>
                    </a:endParaRPr>
                  </a:p>
                  <a:p>
                    <a:pPr algn="ctr" defTabSz="1300163">
                      <a:spcBef>
                        <a:spcPct val="50000"/>
                      </a:spcBef>
                    </a:pPr>
                    <a:r>
                      <a:rPr lang="en-AU" sz="1100" b="1">
                        <a:latin typeface="Tahoma" pitchFamily="34" charset="0"/>
                      </a:rPr>
                      <a:t>Syntactic             Semantic</a:t>
                    </a:r>
                  </a:p>
                  <a:p>
                    <a:pPr algn="ctr" defTabSz="1300163">
                      <a:spcBef>
                        <a:spcPct val="50000"/>
                      </a:spcBef>
                    </a:pPr>
                    <a:endParaRPr lang="en-AU" sz="1100" b="1">
                      <a:latin typeface="Tahoma" pitchFamily="34" charset="0"/>
                    </a:endParaRPr>
                  </a:p>
                  <a:p>
                    <a:pPr algn="ctr" defTabSz="1300163">
                      <a:spcBef>
                        <a:spcPct val="50000"/>
                      </a:spcBef>
                    </a:pPr>
                    <a:r>
                      <a:rPr lang="en-AU" sz="1100" b="1">
                        <a:latin typeface="Tahoma" pitchFamily="34" charset="0"/>
                      </a:rPr>
                      <a:t>Graphophonic    </a:t>
                    </a:r>
                  </a:p>
                  <a:p>
                    <a:pPr algn="ctr" defTabSz="1300163">
                      <a:spcBef>
                        <a:spcPct val="50000"/>
                      </a:spcBef>
                    </a:pPr>
                    <a:endParaRPr lang="en-AU" sz="1100" b="1">
                      <a:latin typeface="Tahoma" pitchFamily="34" charset="0"/>
                    </a:endParaRPr>
                  </a:p>
                  <a:p>
                    <a:pPr algn="ctr" defTabSz="1300163">
                      <a:spcBef>
                        <a:spcPct val="50000"/>
                      </a:spcBef>
                    </a:pPr>
                    <a:r>
                      <a:rPr lang="en-AU" sz="1100">
                        <a:latin typeface="Tahoma" pitchFamily="34" charset="0"/>
                      </a:rPr>
                      <a:t>PRIOR KNOWLEDGE</a:t>
                    </a:r>
                  </a:p>
                </p:txBody>
              </p:sp>
              <p:grpSp>
                <p:nvGrpSpPr>
                  <p:cNvPr id="1041" name="Group 16"/>
                  <p:cNvGrpSpPr>
                    <a:grpSpLocks/>
                  </p:cNvGrpSpPr>
                  <p:nvPr/>
                </p:nvGrpSpPr>
                <p:grpSpPr bwMode="auto">
                  <a:xfrm>
                    <a:off x="2688" y="1488"/>
                    <a:ext cx="1108" cy="474"/>
                    <a:chOff x="2400" y="2592"/>
                    <a:chExt cx="1108" cy="474"/>
                  </a:xfrm>
                </p:grpSpPr>
                <p:sp>
                  <p:nvSpPr>
                    <p:cNvPr id="1042" name="Oval 17"/>
                    <p:cNvSpPr>
                      <a:spLocks noChangeArrowheads="1"/>
                    </p:cNvSpPr>
                    <p:nvPr/>
                  </p:nvSpPr>
                  <p:spPr bwMode="auto">
                    <a:xfrm>
                      <a:off x="2400" y="2592"/>
                      <a:ext cx="628" cy="330"/>
                    </a:xfrm>
                    <a:prstGeom prst="ellipse">
                      <a:avLst/>
                    </a:prstGeom>
                    <a:noFill/>
                    <a:ln w="3175">
                      <a:solidFill>
                        <a:schemeClr val="tx1"/>
                      </a:solidFill>
                      <a:round/>
                      <a:headEnd/>
                      <a:tailEnd/>
                    </a:ln>
                  </p:spPr>
                  <p:txBody>
                    <a:bodyPr wrap="none" anchor="ctr">
                      <a:spAutoFit/>
                    </a:bodyPr>
                    <a:lstStyle/>
                    <a:p>
                      <a:endParaRPr lang="en-US"/>
                    </a:p>
                  </p:txBody>
                </p:sp>
                <p:sp>
                  <p:nvSpPr>
                    <p:cNvPr id="1043" name="Oval 18"/>
                    <p:cNvSpPr>
                      <a:spLocks noChangeArrowheads="1"/>
                    </p:cNvSpPr>
                    <p:nvPr/>
                  </p:nvSpPr>
                  <p:spPr bwMode="auto">
                    <a:xfrm>
                      <a:off x="2640" y="2736"/>
                      <a:ext cx="628" cy="330"/>
                    </a:xfrm>
                    <a:prstGeom prst="ellipse">
                      <a:avLst/>
                    </a:prstGeom>
                    <a:noFill/>
                    <a:ln w="3175">
                      <a:solidFill>
                        <a:schemeClr val="tx1"/>
                      </a:solidFill>
                      <a:round/>
                      <a:headEnd/>
                      <a:tailEnd/>
                    </a:ln>
                  </p:spPr>
                  <p:txBody>
                    <a:bodyPr wrap="none" anchor="ctr">
                      <a:spAutoFit/>
                    </a:bodyPr>
                    <a:lstStyle/>
                    <a:p>
                      <a:endParaRPr lang="en-US"/>
                    </a:p>
                  </p:txBody>
                </p:sp>
                <p:sp>
                  <p:nvSpPr>
                    <p:cNvPr id="1044" name="Oval 19"/>
                    <p:cNvSpPr>
                      <a:spLocks noChangeArrowheads="1"/>
                    </p:cNvSpPr>
                    <p:nvPr/>
                  </p:nvSpPr>
                  <p:spPr bwMode="auto">
                    <a:xfrm>
                      <a:off x="2880" y="2592"/>
                      <a:ext cx="628" cy="330"/>
                    </a:xfrm>
                    <a:prstGeom prst="ellipse">
                      <a:avLst/>
                    </a:prstGeom>
                    <a:noFill/>
                    <a:ln w="3175">
                      <a:solidFill>
                        <a:schemeClr val="tx1"/>
                      </a:solidFill>
                      <a:round/>
                      <a:headEnd/>
                      <a:tailEnd/>
                    </a:ln>
                  </p:spPr>
                  <p:txBody>
                    <a:bodyPr wrap="none" anchor="ctr">
                      <a:spAutoFit/>
                    </a:bodyPr>
                    <a:lstStyle/>
                    <a:p>
                      <a:endParaRPr lang="en-US"/>
                    </a:p>
                  </p:txBody>
                </p:sp>
              </p:grpSp>
            </p:grpSp>
          </p:grpSp>
        </p:grpSp>
      </p:grpSp>
      <p:sp>
        <p:nvSpPr>
          <p:cNvPr id="2" name="Rectangle 1"/>
          <p:cNvSpPr>
            <a:spLocks noChangeArrowheads="1"/>
          </p:cNvSpPr>
          <p:nvPr/>
        </p:nvSpPr>
        <p:spPr bwMode="auto">
          <a:xfrm>
            <a:off x="758825" y="1735138"/>
            <a:ext cx="11485563" cy="7005637"/>
          </a:xfrm>
          <a:prstGeom prst="rect">
            <a:avLst/>
          </a:prstGeom>
          <a:solidFill>
            <a:schemeClr val="accent1"/>
          </a:solidFill>
          <a:ln w="9525" algn="ctr">
            <a:solidFill>
              <a:schemeClr val="tx1"/>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5"/>
          <p:cNvSpPr txBox="1">
            <a:spLocks/>
          </p:cNvSpPr>
          <p:nvPr/>
        </p:nvSpPr>
        <p:spPr bwMode="auto">
          <a:xfrm>
            <a:off x="1090613" y="2663825"/>
            <a:ext cx="11053762" cy="5414963"/>
          </a:xfrm>
          <a:prstGeom prst="rect">
            <a:avLst/>
          </a:prstGeom>
          <a:noFill/>
          <a:ln w="9525">
            <a:noFill/>
            <a:miter lim="800000"/>
            <a:headEnd/>
            <a:tailEnd/>
          </a:ln>
        </p:spPr>
        <p:txBody>
          <a:bodyPr lIns="130055" tIns="65028" rIns="130055" bIns="65028"/>
          <a:lstStyle/>
          <a:p>
            <a:r>
              <a:rPr lang="en-AU" sz="4000"/>
              <a:t>Writers make deliberate choices of </a:t>
            </a:r>
            <a:r>
              <a:rPr lang="en-AU" sz="4000" b="1">
                <a:solidFill>
                  <a:srgbClr val="CC66FF"/>
                </a:solidFill>
              </a:rPr>
              <a:t>text type </a:t>
            </a:r>
            <a:r>
              <a:rPr lang="en-AU" sz="4000"/>
              <a:t>and </a:t>
            </a:r>
            <a:r>
              <a:rPr lang="en-AU" sz="4000" b="1">
                <a:solidFill>
                  <a:srgbClr val="CC66FF"/>
                </a:solidFill>
              </a:rPr>
              <a:t>language used </a:t>
            </a:r>
            <a:r>
              <a:rPr lang="en-AU" sz="4000"/>
              <a:t>such as vocabulary and sentence structure to </a:t>
            </a:r>
            <a:r>
              <a:rPr lang="en-AU" sz="4000" b="1">
                <a:solidFill>
                  <a:srgbClr val="CC66FF"/>
                </a:solidFill>
              </a:rPr>
              <a:t>communicate</a:t>
            </a:r>
            <a:r>
              <a:rPr lang="en-AU" sz="4000"/>
              <a:t> and </a:t>
            </a:r>
            <a:r>
              <a:rPr lang="en-AU" sz="4000" b="1">
                <a:solidFill>
                  <a:srgbClr val="CC66FF"/>
                </a:solidFill>
              </a:rPr>
              <a:t>connect </a:t>
            </a:r>
            <a:r>
              <a:rPr lang="en-AU" sz="4000"/>
              <a:t>with</a:t>
            </a:r>
            <a:r>
              <a:rPr lang="en-AU" sz="4000" b="1">
                <a:solidFill>
                  <a:srgbClr val="CC66FF"/>
                </a:solidFill>
              </a:rPr>
              <a:t> or influence</a:t>
            </a:r>
            <a:r>
              <a:rPr lang="en-AU" sz="4000"/>
              <a:t> an </a:t>
            </a:r>
            <a:r>
              <a:rPr lang="en-AU" sz="4000" b="1">
                <a:solidFill>
                  <a:srgbClr val="CC66FF"/>
                </a:solidFill>
              </a:rPr>
              <a:t>intended audience</a:t>
            </a:r>
            <a:r>
              <a:rPr lang="en-AU" sz="4000"/>
              <a:t>.</a:t>
            </a:r>
          </a:p>
          <a:p>
            <a:endParaRPr lang="en-AU" sz="4000"/>
          </a:p>
          <a:p>
            <a:endParaRPr lang="en-AU" sz="4000"/>
          </a:p>
          <a:p>
            <a:endParaRPr lang="en-AU" sz="4000"/>
          </a:p>
          <a:p>
            <a:pPr algn="ctr"/>
            <a:endParaRPr lang="en-AU" sz="4000"/>
          </a:p>
          <a:p>
            <a:pPr algn="ctr">
              <a:spcBef>
                <a:spcPct val="20000"/>
              </a:spcBef>
            </a:pPr>
            <a:endParaRPr lang="en-US" sz="4000">
              <a:solidFill>
                <a:srgbClr val="4B4B4B"/>
              </a:solidFill>
            </a:endParaRPr>
          </a:p>
        </p:txBody>
      </p:sp>
      <p:sp>
        <p:nvSpPr>
          <p:cNvPr id="8195" name="TextBox 2"/>
          <p:cNvSpPr txBox="1">
            <a:spLocks noChangeArrowheads="1"/>
          </p:cNvSpPr>
          <p:nvPr/>
        </p:nvSpPr>
        <p:spPr bwMode="auto">
          <a:xfrm>
            <a:off x="1143000" y="877888"/>
            <a:ext cx="10431463" cy="1323975"/>
          </a:xfrm>
          <a:prstGeom prst="rect">
            <a:avLst/>
          </a:prstGeom>
          <a:noFill/>
          <a:ln w="9525">
            <a:noFill/>
            <a:miter lim="800000"/>
            <a:headEnd/>
            <a:tailEnd/>
          </a:ln>
        </p:spPr>
        <p:txBody>
          <a:bodyPr>
            <a:spAutoFit/>
          </a:bodyPr>
          <a:lstStyle/>
          <a:p>
            <a:r>
              <a:rPr lang="en-AU" sz="4000" b="1">
                <a:solidFill>
                  <a:srgbClr val="CC66FF"/>
                </a:solidFill>
              </a:rPr>
              <a:t>Defining Contextual Understanding in writing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uad Arrow 2"/>
          <p:cNvSpPr/>
          <p:nvPr/>
        </p:nvSpPr>
        <p:spPr bwMode="auto">
          <a:xfrm>
            <a:off x="3571875" y="2449513"/>
            <a:ext cx="5930900" cy="5572125"/>
          </a:xfrm>
          <a:prstGeom prst="quadArrow">
            <a:avLst/>
          </a:prstGeom>
          <a:solidFill>
            <a:srgbClr val="CC66FF"/>
          </a:solidFill>
          <a:ln w="9525" cap="flat" cmpd="sng" algn="ctr">
            <a:solidFill>
              <a:schemeClr val="tx1"/>
            </a:solidFill>
            <a:prstDash val="solid"/>
            <a:round/>
            <a:headEnd type="none" w="med" len="med"/>
            <a:tailEnd type="none" w="med" len="med"/>
          </a:ln>
          <a:effectLst/>
        </p:spPr>
        <p:txBody>
          <a:bodyPr/>
          <a:lstStyle/>
          <a:p>
            <a:pPr eaLnBrk="0" hangingPunct="0">
              <a:defRPr/>
            </a:pPr>
            <a:endParaRPr lang="en-AU">
              <a:latin typeface="Arial" pitchFamily="-111" charset="0"/>
              <a:ea typeface="ＭＳ Ｐゴシック" pitchFamily="-111" charset="-128"/>
            </a:endParaRPr>
          </a:p>
        </p:txBody>
      </p:sp>
      <p:sp>
        <p:nvSpPr>
          <p:cNvPr id="4" name="TextBox 3"/>
          <p:cNvSpPr txBox="1">
            <a:spLocks noChangeArrowheads="1"/>
          </p:cNvSpPr>
          <p:nvPr/>
        </p:nvSpPr>
        <p:spPr bwMode="auto">
          <a:xfrm>
            <a:off x="5072063" y="4735513"/>
            <a:ext cx="3073400" cy="830262"/>
          </a:xfrm>
          <a:prstGeom prst="rect">
            <a:avLst/>
          </a:prstGeom>
          <a:noFill/>
          <a:ln w="9525">
            <a:noFill/>
            <a:miter lim="800000"/>
            <a:headEnd/>
            <a:tailEnd/>
          </a:ln>
        </p:spPr>
        <p:txBody>
          <a:bodyPr>
            <a:spAutoFit/>
          </a:bodyPr>
          <a:lstStyle/>
          <a:p>
            <a:pPr algn="ctr"/>
            <a:r>
              <a:rPr lang="en-AU" b="1"/>
              <a:t>Contextual Understanding</a:t>
            </a:r>
          </a:p>
        </p:txBody>
      </p:sp>
      <p:sp>
        <p:nvSpPr>
          <p:cNvPr id="5" name="TextBox 4"/>
          <p:cNvSpPr txBox="1">
            <a:spLocks noChangeArrowheads="1"/>
          </p:cNvSpPr>
          <p:nvPr/>
        </p:nvSpPr>
        <p:spPr bwMode="auto">
          <a:xfrm>
            <a:off x="5429250" y="1592263"/>
            <a:ext cx="2430463" cy="830262"/>
          </a:xfrm>
          <a:prstGeom prst="rect">
            <a:avLst/>
          </a:prstGeom>
          <a:noFill/>
          <a:ln w="9525">
            <a:noFill/>
            <a:miter lim="800000"/>
            <a:headEnd/>
            <a:tailEnd/>
          </a:ln>
        </p:spPr>
        <p:txBody>
          <a:bodyPr>
            <a:spAutoFit/>
          </a:bodyPr>
          <a:lstStyle/>
          <a:p>
            <a:pPr algn="ctr"/>
            <a:r>
              <a:rPr lang="en-AU" b="1"/>
              <a:t>Read/Write Aloud</a:t>
            </a:r>
          </a:p>
        </p:txBody>
      </p:sp>
      <p:sp>
        <p:nvSpPr>
          <p:cNvPr id="6" name="TextBox 5"/>
          <p:cNvSpPr txBox="1">
            <a:spLocks noChangeArrowheads="1"/>
          </p:cNvSpPr>
          <p:nvPr/>
        </p:nvSpPr>
        <p:spPr bwMode="auto">
          <a:xfrm>
            <a:off x="9788525" y="4378325"/>
            <a:ext cx="2643188" cy="830263"/>
          </a:xfrm>
          <a:prstGeom prst="rect">
            <a:avLst/>
          </a:prstGeom>
          <a:noFill/>
          <a:ln w="9525">
            <a:noFill/>
            <a:miter lim="800000"/>
            <a:headEnd/>
            <a:tailEnd/>
          </a:ln>
        </p:spPr>
        <p:txBody>
          <a:bodyPr>
            <a:spAutoFit/>
          </a:bodyPr>
          <a:lstStyle/>
          <a:p>
            <a:pPr algn="ctr"/>
            <a:r>
              <a:rPr lang="en-AU" b="1"/>
              <a:t>Shared Reading/Writing</a:t>
            </a:r>
          </a:p>
        </p:txBody>
      </p:sp>
      <p:sp>
        <p:nvSpPr>
          <p:cNvPr id="7" name="TextBox 6"/>
          <p:cNvSpPr txBox="1">
            <a:spLocks noChangeArrowheads="1"/>
          </p:cNvSpPr>
          <p:nvPr/>
        </p:nvSpPr>
        <p:spPr bwMode="auto">
          <a:xfrm>
            <a:off x="5214938" y="8164513"/>
            <a:ext cx="2859087" cy="830262"/>
          </a:xfrm>
          <a:prstGeom prst="rect">
            <a:avLst/>
          </a:prstGeom>
          <a:noFill/>
          <a:ln w="9525">
            <a:noFill/>
            <a:miter lim="800000"/>
            <a:headEnd/>
            <a:tailEnd/>
          </a:ln>
        </p:spPr>
        <p:txBody>
          <a:bodyPr>
            <a:spAutoFit/>
          </a:bodyPr>
          <a:lstStyle/>
          <a:p>
            <a:pPr algn="ctr"/>
            <a:r>
              <a:rPr lang="en-AU" b="1"/>
              <a:t>Guided Reading/Writing</a:t>
            </a:r>
          </a:p>
        </p:txBody>
      </p:sp>
      <p:sp>
        <p:nvSpPr>
          <p:cNvPr id="8" name="TextBox 7"/>
          <p:cNvSpPr txBox="1">
            <a:spLocks noChangeArrowheads="1"/>
          </p:cNvSpPr>
          <p:nvPr/>
        </p:nvSpPr>
        <p:spPr bwMode="auto">
          <a:xfrm>
            <a:off x="714375" y="4735513"/>
            <a:ext cx="2643188" cy="830262"/>
          </a:xfrm>
          <a:prstGeom prst="rect">
            <a:avLst/>
          </a:prstGeom>
          <a:noFill/>
          <a:ln w="9525">
            <a:noFill/>
            <a:miter lim="800000"/>
            <a:headEnd/>
            <a:tailEnd/>
          </a:ln>
        </p:spPr>
        <p:txBody>
          <a:bodyPr>
            <a:spAutoFit/>
          </a:bodyPr>
          <a:lstStyle/>
          <a:p>
            <a:pPr algn="ctr"/>
            <a:r>
              <a:rPr lang="en-AU" b="1"/>
              <a:t>Independent Reading/Writing</a:t>
            </a:r>
          </a:p>
        </p:txBody>
      </p:sp>
      <p:sp>
        <p:nvSpPr>
          <p:cNvPr id="9224" name="TextBox 11"/>
          <p:cNvSpPr txBox="1">
            <a:spLocks noChangeArrowheads="1"/>
          </p:cNvSpPr>
          <p:nvPr/>
        </p:nvSpPr>
        <p:spPr bwMode="auto">
          <a:xfrm>
            <a:off x="642938" y="520700"/>
            <a:ext cx="11645900" cy="708025"/>
          </a:xfrm>
          <a:prstGeom prst="rect">
            <a:avLst/>
          </a:prstGeom>
          <a:noFill/>
          <a:ln w="9525">
            <a:noFill/>
            <a:miter lim="800000"/>
            <a:headEnd/>
            <a:tailEnd/>
          </a:ln>
        </p:spPr>
        <p:txBody>
          <a:bodyPr>
            <a:spAutoFit/>
          </a:bodyPr>
          <a:lstStyle/>
          <a:p>
            <a:r>
              <a:rPr lang="en-AU" sz="4000" b="1">
                <a:solidFill>
                  <a:srgbClr val="CC66FF"/>
                </a:solidFill>
              </a:rPr>
              <a:t>Where Does Contextual Understanding Fit In?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2000"/>
                                        <p:tgtEl>
                                          <p:spTgt spid="6">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2000"/>
                                        <p:tgtEl>
                                          <p:spTgt spid="7">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fade">
                                      <p:cBhvr>
                                        <p:cTn id="2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6" grpId="0" build="p"/>
      <p:bldP spid="7" grpId="0" build="p"/>
      <p:bldP spid="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2"/>
          <p:cNvSpPr txBox="1">
            <a:spLocks noChangeArrowheads="1"/>
          </p:cNvSpPr>
          <p:nvPr/>
        </p:nvSpPr>
        <p:spPr bwMode="auto">
          <a:xfrm>
            <a:off x="1101725" y="1709738"/>
            <a:ext cx="10583863" cy="5016500"/>
          </a:xfrm>
          <a:prstGeom prst="rect">
            <a:avLst/>
          </a:prstGeom>
          <a:noFill/>
          <a:ln w="9525">
            <a:noFill/>
            <a:miter lim="800000"/>
            <a:headEnd/>
            <a:tailEnd/>
          </a:ln>
        </p:spPr>
        <p:txBody>
          <a:bodyPr>
            <a:spAutoFit/>
          </a:bodyPr>
          <a:lstStyle/>
          <a:p>
            <a:r>
              <a:rPr lang="en-AU" sz="8000" b="1"/>
              <a:t>All texts are created by someone, somewhere,</a:t>
            </a:r>
          </a:p>
          <a:p>
            <a:r>
              <a:rPr lang="en-AU" sz="8000" b="1"/>
              <a:t>for some reason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812800" y="1277938"/>
            <a:ext cx="10729913" cy="461962"/>
          </a:xfrm>
          <a:prstGeom prst="rect">
            <a:avLst/>
          </a:prstGeom>
          <a:noFill/>
          <a:ln w="9525">
            <a:noFill/>
            <a:miter lim="800000"/>
            <a:headEnd/>
            <a:tailEnd/>
          </a:ln>
        </p:spPr>
        <p:txBody>
          <a:bodyPr>
            <a:spAutoFit/>
          </a:bodyPr>
          <a:lstStyle/>
          <a:p>
            <a:r>
              <a:rPr lang="en-AU"/>
              <a:t>Ted Baillieu black-flip on Aborigianl welcome</a:t>
            </a:r>
          </a:p>
        </p:txBody>
      </p:sp>
      <p:sp>
        <p:nvSpPr>
          <p:cNvPr id="11267" name="TextBox 2"/>
          <p:cNvSpPr txBox="1">
            <a:spLocks noChangeArrowheads="1"/>
          </p:cNvSpPr>
          <p:nvPr/>
        </p:nvSpPr>
        <p:spPr bwMode="auto">
          <a:xfrm>
            <a:off x="525463" y="1206500"/>
            <a:ext cx="11593512" cy="460375"/>
          </a:xfrm>
          <a:prstGeom prst="rect">
            <a:avLst/>
          </a:prstGeom>
          <a:noFill/>
          <a:ln w="9525">
            <a:noFill/>
            <a:miter lim="800000"/>
            <a:headEnd/>
            <a:tailEnd/>
          </a:ln>
        </p:spPr>
        <p:txBody>
          <a:bodyPr>
            <a:spAutoFit/>
          </a:bodyPr>
          <a:lstStyle/>
          <a:p>
            <a:endParaRPr lang="en-US"/>
          </a:p>
        </p:txBody>
      </p:sp>
      <p:pic>
        <p:nvPicPr>
          <p:cNvPr id="11268" name="Picture 3"/>
          <p:cNvPicPr>
            <a:picLocks noChangeAspect="1" noChangeArrowheads="1"/>
          </p:cNvPicPr>
          <p:nvPr/>
        </p:nvPicPr>
        <p:blipFill>
          <a:blip r:embed="rId2"/>
          <a:srcRect/>
          <a:stretch>
            <a:fillRect/>
          </a:stretch>
        </p:blipFill>
        <p:spPr bwMode="auto">
          <a:xfrm>
            <a:off x="668338" y="220663"/>
            <a:ext cx="12334875" cy="95361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4239</TotalTime>
  <Words>3647</Words>
  <Application>Microsoft Office PowerPoint</Application>
  <PresentationFormat>Custom</PresentationFormat>
  <Paragraphs>560</Paragraphs>
  <Slides>36</Slides>
  <Notes>26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38" baseType="lpstr">
      <vt:lpstr>Blank Presentation</vt:lpstr>
      <vt:lpstr>Document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The House</vt:lpstr>
      <vt:lpstr>Slide 16</vt:lpstr>
      <vt:lpstr>Slide 17</vt:lpstr>
      <vt:lpstr>Slide 18</vt:lpstr>
      <vt:lpstr>Slide 19</vt:lpstr>
      <vt:lpstr>Slide 20</vt:lpstr>
      <vt:lpstr>Slide 21</vt:lpstr>
      <vt:lpstr>When writing, students need to make choices about:</vt:lpstr>
      <vt:lpstr>Slide 23</vt:lpstr>
      <vt:lpstr>Slide 24</vt:lpstr>
      <vt:lpstr>Slide 25</vt:lpstr>
      <vt:lpstr> Teachers need to plan learning experiences that</vt:lpstr>
      <vt:lpstr>Slide 27</vt:lpstr>
      <vt:lpstr>Slide 28</vt:lpstr>
      <vt:lpstr>Slide 29</vt:lpstr>
      <vt:lpstr>Slide 30</vt:lpstr>
      <vt:lpstr>How do we identify an Instructional Focus? (See Handout – Assessing Contextual Understanding)</vt:lpstr>
      <vt:lpstr>VELS LEVEL 4  Writing Statement</vt:lpstr>
      <vt:lpstr>NAPLAN Data</vt:lpstr>
      <vt:lpstr>Slide 34</vt:lpstr>
      <vt:lpstr>References</vt:lpstr>
      <vt:lpstr>Slide 36</vt:lpstr>
    </vt:vector>
  </TitlesOfParts>
  <Company>Cato Purnell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Cato Purnell</dc:creator>
  <cp:lastModifiedBy>00888204</cp:lastModifiedBy>
  <cp:revision>357</cp:revision>
  <dcterms:created xsi:type="dcterms:W3CDTF">2009-10-27T05:37:10Z</dcterms:created>
  <dcterms:modified xsi:type="dcterms:W3CDTF">2011-07-26T12:27:44Z</dcterms:modified>
</cp:coreProperties>
</file>